
<file path=[Content_Types].xml><?xml version="1.0" encoding="utf-8"?>
<Types xmlns="http://schemas.openxmlformats.org/package/2006/content-types">
  <Default Extension="xml" ContentType="application/xml"/>
  <Default Extension="jpeg" ContentType="image/jpeg"/>
  <Default Extension="tiff" ContentType="image/tiff"/>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67" r:id="rId2"/>
    <p:sldId id="269" r:id="rId3"/>
    <p:sldId id="276" r:id="rId4"/>
    <p:sldId id="259" r:id="rId5"/>
    <p:sldId id="265" r:id="rId6"/>
    <p:sldId id="277" r:id="rId7"/>
    <p:sldId id="257" r:id="rId8"/>
    <p:sldId id="260" r:id="rId9"/>
    <p:sldId id="262" r:id="rId10"/>
    <p:sldId id="261" r:id="rId11"/>
    <p:sldId id="263"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CD2"/>
    <a:srgbClr val="AACAE4"/>
    <a:srgbClr val="069CD1"/>
    <a:srgbClr val="20B1D1"/>
    <a:srgbClr val="76B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23"/>
    <p:restoredTop sz="93645"/>
  </p:normalViewPr>
  <p:slideViewPr>
    <p:cSldViewPr snapToGrid="0">
      <p:cViewPr varScale="1">
        <p:scale>
          <a:sx n="132" d="100"/>
          <a:sy n="132" d="100"/>
        </p:scale>
        <p:origin x="6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60D5E4-E44A-4F47-AF61-CEEFAF6C3BC5}" type="datetimeFigureOut">
              <a:rPr lang="en-US" smtClean="0"/>
              <a:pPr/>
              <a:t>2/21/17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F8EF4F-B119-3745-955D-539A6921C6DA}" type="slidenum">
              <a:rPr lang="en-US" smtClean="0"/>
              <a:pPr/>
              <a:t>‹#›</a:t>
            </a:fld>
            <a:endParaRPr lang="en-US"/>
          </a:p>
        </p:txBody>
      </p:sp>
    </p:spTree>
    <p:extLst>
      <p:ext uri="{BB962C8B-B14F-4D97-AF65-F5344CB8AC3E}">
        <p14:creationId xmlns:p14="http://schemas.microsoft.com/office/powerpoint/2010/main" val="1183593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68AC777D-8382-334B-9852-E357FE6A1D47}" type="datetimeFigureOut">
              <a:rPr lang="en-US"/>
              <a:pPr/>
              <a:t>2/21/17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85AAAB6-106E-5C4B-949F-57E410456BCD}" type="slidenum">
              <a:rPr lang="en-US"/>
              <a:pPr/>
              <a:t>‹#›</a:t>
            </a:fld>
            <a:endParaRPr lang="en-US"/>
          </a:p>
        </p:txBody>
      </p:sp>
    </p:spTree>
    <p:extLst>
      <p:ext uri="{BB962C8B-B14F-4D97-AF65-F5344CB8AC3E}">
        <p14:creationId xmlns:p14="http://schemas.microsoft.com/office/powerpoint/2010/main" val="2023927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Geneva" charset="-128"/>
        <a:cs typeface="+mn-cs"/>
      </a:defRPr>
    </a:lvl2pPr>
    <a:lvl3pPr marL="914400" algn="l" rtl="0" eaLnBrk="0" fontAlgn="base" hangingPunct="0">
      <a:spcBef>
        <a:spcPct val="30000"/>
      </a:spcBef>
      <a:spcAft>
        <a:spcPct val="0"/>
      </a:spcAft>
      <a:defRPr sz="1200" kern="1200">
        <a:solidFill>
          <a:schemeClr val="tx1"/>
        </a:solidFill>
        <a:latin typeface="+mn-lt"/>
        <a:ea typeface="Geneva" charset="-128"/>
        <a:cs typeface="+mn-cs"/>
      </a:defRPr>
    </a:lvl3pPr>
    <a:lvl4pPr marL="1371600" algn="l" rtl="0" eaLnBrk="0" fontAlgn="base" hangingPunct="0">
      <a:spcBef>
        <a:spcPct val="30000"/>
      </a:spcBef>
      <a:spcAft>
        <a:spcPct val="0"/>
      </a:spcAft>
      <a:defRPr sz="1200" kern="1200">
        <a:solidFill>
          <a:schemeClr val="tx1"/>
        </a:solidFill>
        <a:latin typeface="+mn-lt"/>
        <a:ea typeface="Geneva" charset="-128"/>
        <a:cs typeface="+mn-cs"/>
      </a:defRPr>
    </a:lvl4pPr>
    <a:lvl5pPr marL="1828800" algn="l" rtl="0" eaLnBrk="0" fontAlgn="base" hangingPunct="0">
      <a:spcBef>
        <a:spcPct val="30000"/>
      </a:spcBef>
      <a:spcAft>
        <a:spcPct val="0"/>
      </a:spcAft>
      <a:defRPr sz="1200" kern="1200">
        <a:solidFill>
          <a:schemeClr val="tx1"/>
        </a:solidFill>
        <a:latin typeface="+mn-lt"/>
        <a:ea typeface="Geneva"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172" name="Slide Number Placeholder 3"/>
          <p:cNvSpPr>
            <a:spLocks noGrp="1"/>
          </p:cNvSpPr>
          <p:nvPr>
            <p:ph type="sldNum" sz="quarter" idx="5"/>
          </p:nvPr>
        </p:nvSpPr>
        <p:spPr bwMode="auto">
          <a:ln>
            <a:miter lim="800000"/>
            <a:headEnd/>
            <a:tailEnd/>
          </a:ln>
        </p:spPr>
        <p:txBody>
          <a:bodyPr/>
          <a:lstStyle/>
          <a:p>
            <a:fld id="{DE735BC2-C9DA-9D44-BBC5-581A5F62B60D}"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172" name="Slide Number Placeholder 3"/>
          <p:cNvSpPr>
            <a:spLocks noGrp="1"/>
          </p:cNvSpPr>
          <p:nvPr>
            <p:ph type="sldNum" sz="quarter" idx="5"/>
          </p:nvPr>
        </p:nvSpPr>
        <p:spPr bwMode="auto">
          <a:ln>
            <a:miter lim="800000"/>
            <a:headEnd/>
            <a:tailEnd/>
          </a:ln>
        </p:spPr>
        <p:txBody>
          <a:bodyPr/>
          <a:lstStyle/>
          <a:p>
            <a:fld id="{DE735BC2-C9DA-9D44-BBC5-581A5F62B60D}" type="slidenum">
              <a:rPr lang="en-US"/>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7"/>
          <p:cNvSpPr>
            <a:spLocks noGrp="1" noChangeArrowheads="1"/>
          </p:cNvSpPr>
          <p:nvPr>
            <p:ph type="dt" sz="half" idx="10"/>
          </p:nvPr>
        </p:nvSpPr>
        <p:spPr/>
        <p:txBody>
          <a:bodyPr/>
          <a:lstStyle>
            <a:lvl1pPr>
              <a:defRPr/>
            </a:lvl1pPr>
          </a:lstStyle>
          <a:p>
            <a:fld id="{E5446439-0BBC-2D42-B37F-C59085406736}" type="datetime1">
              <a:rPr lang="en-US"/>
              <a:pPr/>
              <a:t>2/21/17</a:t>
            </a:fld>
            <a:endParaRPr lang="en-US"/>
          </a:p>
        </p:txBody>
      </p:sp>
      <p:sp>
        <p:nvSpPr>
          <p:cNvPr id="5" name="Rectangle 18"/>
          <p:cNvSpPr>
            <a:spLocks noGrp="1" noChangeArrowheads="1"/>
          </p:cNvSpPr>
          <p:nvPr>
            <p:ph type="ftr" sz="quarter" idx="11"/>
          </p:nvPr>
        </p:nvSpPr>
        <p:spPr>
          <a:xfrm>
            <a:off x="2743200" y="6477000"/>
            <a:ext cx="3581400" cy="244475"/>
          </a:xfrm>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p:txBody>
          <a:bodyPr/>
          <a:lstStyle>
            <a:lvl1pPr>
              <a:defRPr/>
            </a:lvl1pPr>
          </a:lstStyle>
          <a:p>
            <a:fld id="{F58A7087-8CAB-4A47-87A4-7400A96595A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79E2FFDC-E2AC-4D46-98B4-D17A1B5F2184}" type="datetime1">
              <a:rPr lang="en-US"/>
              <a:pPr/>
              <a:t>2/21/17</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88F75DEC-0A41-6F47-94DE-3B343C873A4A}"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DA4CC26D-81DD-1A4C-B358-F833F1126EF6}" type="datetime1">
              <a:rPr lang="en-US"/>
              <a:pPr/>
              <a:t>2/21/17</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0BDF0D76-ECC9-C146-B676-0D365D10FA3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p:cNvSpPr>
            <a:spLocks noGrp="1" noChangeArrowheads="1"/>
          </p:cNvSpPr>
          <p:nvPr>
            <p:ph type="dt" sz="half" idx="10"/>
          </p:nvPr>
        </p:nvSpPr>
        <p:spPr>
          <a:ln/>
        </p:spPr>
        <p:txBody>
          <a:bodyPr/>
          <a:lstStyle>
            <a:lvl1pPr>
              <a:defRPr/>
            </a:lvl1pPr>
          </a:lstStyle>
          <a:p>
            <a:fld id="{7B23B7C5-0B93-0F4F-BAC2-D653FFE3B044}" type="datetime1">
              <a:rPr lang="en-US"/>
              <a:pPr/>
              <a:t>2/21/17</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40129065-2021-9F47-B7F9-5372C2B7933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p:cNvSpPr>
            <a:spLocks noGrp="1" noChangeArrowheads="1"/>
          </p:cNvSpPr>
          <p:nvPr>
            <p:ph type="dt" sz="half" idx="10"/>
          </p:nvPr>
        </p:nvSpPr>
        <p:spPr>
          <a:ln/>
        </p:spPr>
        <p:txBody>
          <a:bodyPr/>
          <a:lstStyle>
            <a:lvl1pPr>
              <a:defRPr/>
            </a:lvl1pPr>
          </a:lstStyle>
          <a:p>
            <a:fld id="{DF8E6CB4-319B-BC47-A239-AA9AC454BAB3}" type="datetime1">
              <a:rPr lang="en-US"/>
              <a:pPr/>
              <a:t>2/21/17</a:t>
            </a:fld>
            <a:endParaRPr lang="en-US"/>
          </a:p>
        </p:txBody>
      </p:sp>
      <p:sp>
        <p:nvSpPr>
          <p:cNvPr id="5"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19"/>
          <p:cNvSpPr>
            <a:spLocks noGrp="1" noChangeArrowheads="1"/>
          </p:cNvSpPr>
          <p:nvPr>
            <p:ph type="sldNum" sz="quarter" idx="12"/>
          </p:nvPr>
        </p:nvSpPr>
        <p:spPr>
          <a:ln/>
        </p:spPr>
        <p:txBody>
          <a:bodyPr/>
          <a:lstStyle>
            <a:lvl1pPr>
              <a:defRPr/>
            </a:lvl1pPr>
          </a:lstStyle>
          <a:p>
            <a:fld id="{190ED817-D62E-314B-AA68-8B0F65EDE8F0}"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dt" sz="half" idx="10"/>
          </p:nvPr>
        </p:nvSpPr>
        <p:spPr>
          <a:ln/>
        </p:spPr>
        <p:txBody>
          <a:bodyPr/>
          <a:lstStyle>
            <a:lvl1pPr>
              <a:defRPr/>
            </a:lvl1pPr>
          </a:lstStyle>
          <a:p>
            <a:fld id="{CF6D758C-4349-894C-A970-52921BE1F1AC}" type="datetime1">
              <a:rPr lang="en-US"/>
              <a:pPr/>
              <a:t>2/21/17</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F666652A-F47E-D04C-8668-FB591FA0096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p:cNvSpPr>
            <a:spLocks noGrp="1" noChangeArrowheads="1"/>
          </p:cNvSpPr>
          <p:nvPr>
            <p:ph type="dt" sz="half" idx="10"/>
          </p:nvPr>
        </p:nvSpPr>
        <p:spPr>
          <a:ln/>
        </p:spPr>
        <p:txBody>
          <a:bodyPr/>
          <a:lstStyle>
            <a:lvl1pPr>
              <a:defRPr/>
            </a:lvl1pPr>
          </a:lstStyle>
          <a:p>
            <a:fld id="{E674FFCB-82AB-C940-A5B1-A7FDB96869A4}" type="datetime1">
              <a:rPr lang="en-US"/>
              <a:pPr/>
              <a:t>2/21/17</a:t>
            </a:fld>
            <a:endParaRPr lang="en-US"/>
          </a:p>
        </p:txBody>
      </p:sp>
      <p:sp>
        <p:nvSpPr>
          <p:cNvPr id="8"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19"/>
          <p:cNvSpPr>
            <a:spLocks noGrp="1" noChangeArrowheads="1"/>
          </p:cNvSpPr>
          <p:nvPr>
            <p:ph type="sldNum" sz="quarter" idx="12"/>
          </p:nvPr>
        </p:nvSpPr>
        <p:spPr>
          <a:ln/>
        </p:spPr>
        <p:txBody>
          <a:bodyPr/>
          <a:lstStyle>
            <a:lvl1pPr>
              <a:defRPr/>
            </a:lvl1pPr>
          </a:lstStyle>
          <a:p>
            <a:fld id="{4FEBC750-6879-0F43-A765-59CDFD951B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7"/>
          <p:cNvSpPr>
            <a:spLocks noGrp="1" noChangeArrowheads="1"/>
          </p:cNvSpPr>
          <p:nvPr>
            <p:ph type="dt" sz="half" idx="10"/>
          </p:nvPr>
        </p:nvSpPr>
        <p:spPr>
          <a:ln/>
        </p:spPr>
        <p:txBody>
          <a:bodyPr/>
          <a:lstStyle>
            <a:lvl1pPr>
              <a:defRPr/>
            </a:lvl1pPr>
          </a:lstStyle>
          <a:p>
            <a:fld id="{7EEF63E6-9FA0-D54E-9B52-979FC4CFB701}" type="datetime1">
              <a:rPr lang="en-US"/>
              <a:pPr/>
              <a:t>2/21/17</a:t>
            </a:fld>
            <a:endParaRPr lang="en-US"/>
          </a:p>
        </p:txBody>
      </p:sp>
      <p:sp>
        <p:nvSpPr>
          <p:cNvPr id="4"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19"/>
          <p:cNvSpPr>
            <a:spLocks noGrp="1" noChangeArrowheads="1"/>
          </p:cNvSpPr>
          <p:nvPr>
            <p:ph type="sldNum" sz="quarter" idx="12"/>
          </p:nvPr>
        </p:nvSpPr>
        <p:spPr>
          <a:ln/>
        </p:spPr>
        <p:txBody>
          <a:bodyPr/>
          <a:lstStyle>
            <a:lvl1pPr>
              <a:defRPr/>
            </a:lvl1pPr>
          </a:lstStyle>
          <a:p>
            <a:fld id="{B314F7EB-4C97-5C4C-A372-B9970469CD0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fld id="{A5355842-855E-B649-997A-CC42AF553CC4}" type="datetime1">
              <a:rPr lang="en-US"/>
              <a:pPr/>
              <a:t>2/21/17</a:t>
            </a:fld>
            <a:endParaRPr lang="en-US"/>
          </a:p>
        </p:txBody>
      </p:sp>
      <p:sp>
        <p:nvSpPr>
          <p:cNvPr id="3"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19"/>
          <p:cNvSpPr>
            <a:spLocks noGrp="1" noChangeArrowheads="1"/>
          </p:cNvSpPr>
          <p:nvPr>
            <p:ph type="sldNum" sz="quarter" idx="12"/>
          </p:nvPr>
        </p:nvSpPr>
        <p:spPr>
          <a:ln/>
        </p:spPr>
        <p:txBody>
          <a:bodyPr/>
          <a:lstStyle>
            <a:lvl1pPr>
              <a:defRPr/>
            </a:lvl1pPr>
          </a:lstStyle>
          <a:p>
            <a:fld id="{31AC81FB-5CE6-AB49-B5C8-21005EA0497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fld id="{5A562351-08EA-9F45-9235-C1996BEAC014}" type="datetime1">
              <a:rPr lang="en-US"/>
              <a:pPr/>
              <a:t>2/21/17</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AFA69E18-A1BF-E34C-8B60-35ADC38BAAF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p:cNvSpPr>
            <a:spLocks noGrp="1" noChangeArrowheads="1"/>
          </p:cNvSpPr>
          <p:nvPr>
            <p:ph type="dt" sz="half" idx="10"/>
          </p:nvPr>
        </p:nvSpPr>
        <p:spPr>
          <a:ln/>
        </p:spPr>
        <p:txBody>
          <a:bodyPr/>
          <a:lstStyle>
            <a:lvl1pPr>
              <a:defRPr/>
            </a:lvl1pPr>
          </a:lstStyle>
          <a:p>
            <a:fld id="{13060890-1F90-174F-831E-34C2E7C97D30}" type="datetime1">
              <a:rPr lang="en-US"/>
              <a:pPr/>
              <a:t>2/21/17</a:t>
            </a:fld>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19"/>
          <p:cNvSpPr>
            <a:spLocks noGrp="1" noChangeArrowheads="1"/>
          </p:cNvSpPr>
          <p:nvPr>
            <p:ph type="sldNum" sz="quarter" idx="12"/>
          </p:nvPr>
        </p:nvSpPr>
        <p:spPr>
          <a:ln/>
        </p:spPr>
        <p:txBody>
          <a:bodyPr/>
          <a:lstStyle>
            <a:lvl1pPr>
              <a:defRPr/>
            </a:lvl1pPr>
          </a:lstStyle>
          <a:p>
            <a:fld id="{588F7FCA-103B-B145-BB1C-2A5111EFE15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4" Type="http://schemas.openxmlformats.org/officeDocument/2006/relationships/image" Target="../media/image2.jpeg"/><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1524000" y="76200"/>
            <a:ext cx="5943600" cy="152400"/>
          </a:xfrm>
          <a:prstGeom prst="rect">
            <a:avLst/>
          </a:prstGeom>
          <a:noFill/>
          <a:ln w="9525">
            <a:noFill/>
            <a:miter lim="800000"/>
            <a:headEnd/>
            <a:tailEnd/>
          </a:ln>
        </p:spPr>
        <p:txBody>
          <a:bodyPr lIns="0" tIns="0" rIns="0" bIns="0">
            <a:prstTxWarp prst="textNoShape">
              <a:avLst/>
            </a:prstTxWarp>
            <a:spAutoFit/>
          </a:bodyPr>
          <a:lstStyle/>
          <a:p>
            <a:pPr algn="ctr" defTabSz="844550"/>
            <a:r>
              <a:rPr lang="en-US" sz="900" b="1">
                <a:solidFill>
                  <a:srgbClr val="333399"/>
                </a:solidFill>
              </a:rPr>
              <a:t>MULTIMISSION GROUND SYSTEM &amp; SERVICES OFFICE, INTERPLANETARY NETWORK DIRECTORATE</a:t>
            </a:r>
            <a:r>
              <a:rPr lang="en-US" sz="1000">
                <a:solidFill>
                  <a:srgbClr val="333399"/>
                </a:solidFill>
                <a:latin typeface="Univers (WN)" charset="0"/>
              </a:rPr>
              <a:t>   </a:t>
            </a:r>
            <a:endParaRPr lang="en-US" sz="2200">
              <a:solidFill>
                <a:srgbClr val="333399"/>
              </a:solidFill>
              <a:latin typeface="Univers (WN)" charset="0"/>
            </a:endParaRPr>
          </a:p>
        </p:txBody>
      </p:sp>
      <p:pic>
        <p:nvPicPr>
          <p:cNvPr id="1027" name="Picture 1187"/>
          <p:cNvPicPr>
            <a:picLocks noChangeAspect="1" noChangeArrowheads="1"/>
          </p:cNvPicPr>
          <p:nvPr/>
        </p:nvPicPr>
        <p:blipFill>
          <a:blip r:embed="rId13"/>
          <a:srcRect/>
          <a:stretch>
            <a:fillRect/>
          </a:stretch>
        </p:blipFill>
        <p:spPr bwMode="auto">
          <a:xfrm>
            <a:off x="139700" y="152400"/>
            <a:ext cx="858838" cy="704850"/>
          </a:xfrm>
          <a:prstGeom prst="rect">
            <a:avLst/>
          </a:prstGeom>
          <a:noFill/>
          <a:ln w="12700">
            <a:noFill/>
            <a:miter lim="800000"/>
            <a:headEnd/>
            <a:tailEnd/>
          </a:ln>
        </p:spPr>
      </p:pic>
      <p:grpSp>
        <p:nvGrpSpPr>
          <p:cNvPr id="1028" name="Group 1188"/>
          <p:cNvGrpSpPr>
            <a:grpSpLocks/>
          </p:cNvGrpSpPr>
          <p:nvPr/>
        </p:nvGrpSpPr>
        <p:grpSpPr bwMode="auto">
          <a:xfrm>
            <a:off x="57150" y="939800"/>
            <a:ext cx="8978900" cy="152400"/>
            <a:chOff x="192" y="624"/>
            <a:chExt cx="5376" cy="92"/>
          </a:xfrm>
        </p:grpSpPr>
        <p:sp>
          <p:nvSpPr>
            <p:cNvPr id="2" name="Rectangle 1189"/>
            <p:cNvSpPr>
              <a:spLocks noChangeArrowheads="1"/>
            </p:cNvSpPr>
            <p:nvPr userDrawn="1"/>
          </p:nvSpPr>
          <p:spPr bwMode="auto">
            <a:xfrm>
              <a:off x="192" y="624"/>
              <a:ext cx="5376" cy="46"/>
            </a:xfrm>
            <a:prstGeom prst="rect">
              <a:avLst/>
            </a:prstGeom>
            <a:gradFill rotWithShape="0">
              <a:gsLst>
                <a:gs pos="0">
                  <a:srgbClr val="618FFD">
                    <a:gamma/>
                    <a:shade val="29804"/>
                    <a:invGamma/>
                  </a:srgbClr>
                </a:gs>
                <a:gs pos="50000">
                  <a:srgbClr val="618FFD"/>
                </a:gs>
                <a:gs pos="100000">
                  <a:srgbClr val="618FFD">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sp>
          <p:nvSpPr>
            <p:cNvPr id="3"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pic>
        <p:nvPicPr>
          <p:cNvPr id="1029" name="Picture 7"/>
          <p:cNvPicPr>
            <a:picLocks noChangeAspect="1" noChangeArrowheads="1"/>
          </p:cNvPicPr>
          <p:nvPr/>
        </p:nvPicPr>
        <p:blipFill>
          <a:blip r:embed="rId14"/>
          <a:srcRect/>
          <a:stretch>
            <a:fillRect/>
          </a:stretch>
        </p:blipFill>
        <p:spPr bwMode="auto">
          <a:xfrm>
            <a:off x="7848600" y="109538"/>
            <a:ext cx="1066800" cy="728662"/>
          </a:xfrm>
          <a:prstGeom prst="rect">
            <a:avLst/>
          </a:prstGeom>
          <a:noFill/>
          <a:ln w="9525">
            <a:noFill/>
            <a:miter lim="800000"/>
            <a:headEnd/>
            <a:tailEnd/>
          </a:ln>
        </p:spPr>
      </p:pic>
      <p:sp>
        <p:nvSpPr>
          <p:cNvPr id="4" name="Rectangle 7"/>
          <p:cNvSpPr>
            <a:spLocks noChangeArrowheads="1"/>
          </p:cNvSpPr>
          <p:nvPr/>
        </p:nvSpPr>
        <p:spPr bwMode="auto">
          <a:xfrm>
            <a:off x="1524000" y="76200"/>
            <a:ext cx="5943600" cy="152400"/>
          </a:xfrm>
          <a:prstGeom prst="rect">
            <a:avLst/>
          </a:prstGeom>
          <a:noFill/>
          <a:ln w="9525">
            <a:noFill/>
            <a:miter lim="800000"/>
            <a:headEnd/>
            <a:tailEnd/>
          </a:ln>
        </p:spPr>
        <p:txBody>
          <a:bodyPr lIns="0" tIns="0" rIns="0" bIns="0">
            <a:prstTxWarp prst="textNoShape">
              <a:avLst/>
            </a:prstTxWarp>
            <a:spAutoFit/>
          </a:bodyPr>
          <a:lstStyle/>
          <a:p>
            <a:pPr algn="ctr" defTabSz="844550"/>
            <a:r>
              <a:rPr lang="en-US" sz="900" b="1">
                <a:solidFill>
                  <a:srgbClr val="333399"/>
                </a:solidFill>
              </a:rPr>
              <a:t>MULTIMISSION GROUND SYSTEM &amp; SERVICES OFFICE, INTERPLANETARY NETWORK DIRECTORATE</a:t>
            </a:r>
            <a:r>
              <a:rPr lang="en-US" sz="1000">
                <a:solidFill>
                  <a:srgbClr val="333399"/>
                </a:solidFill>
                <a:latin typeface="Univers (WN)" charset="0"/>
              </a:rPr>
              <a:t>   </a:t>
            </a:r>
            <a:endParaRPr lang="en-US" sz="2200">
              <a:solidFill>
                <a:srgbClr val="333399"/>
              </a:solidFill>
              <a:latin typeface="Univers (WN)" charset="0"/>
            </a:endParaRPr>
          </a:p>
        </p:txBody>
      </p:sp>
      <p:pic>
        <p:nvPicPr>
          <p:cNvPr id="7" name="Picture 1187"/>
          <p:cNvPicPr>
            <a:picLocks noChangeAspect="1" noChangeArrowheads="1"/>
          </p:cNvPicPr>
          <p:nvPr/>
        </p:nvPicPr>
        <p:blipFill>
          <a:blip r:embed="rId13"/>
          <a:srcRect/>
          <a:stretch>
            <a:fillRect/>
          </a:stretch>
        </p:blipFill>
        <p:spPr bwMode="auto">
          <a:xfrm>
            <a:off x="139700" y="152400"/>
            <a:ext cx="858838" cy="704850"/>
          </a:xfrm>
          <a:prstGeom prst="rect">
            <a:avLst/>
          </a:prstGeom>
          <a:noFill/>
          <a:ln w="12700">
            <a:noFill/>
            <a:miter lim="800000"/>
            <a:headEnd/>
            <a:tailEnd/>
          </a:ln>
        </p:spPr>
      </p:pic>
      <p:grpSp>
        <p:nvGrpSpPr>
          <p:cNvPr id="1032" name="Group 1188"/>
          <p:cNvGrpSpPr>
            <a:grpSpLocks/>
          </p:cNvGrpSpPr>
          <p:nvPr/>
        </p:nvGrpSpPr>
        <p:grpSpPr bwMode="auto">
          <a:xfrm>
            <a:off x="57150" y="939800"/>
            <a:ext cx="8978900" cy="152400"/>
            <a:chOff x="192" y="624"/>
            <a:chExt cx="5376" cy="92"/>
          </a:xfrm>
        </p:grpSpPr>
        <p:sp>
          <p:nvSpPr>
            <p:cNvPr id="5" name="Rectangle 1189"/>
            <p:cNvSpPr>
              <a:spLocks noChangeArrowheads="1"/>
            </p:cNvSpPr>
            <p:nvPr userDrawn="1"/>
          </p:nvSpPr>
          <p:spPr bwMode="auto">
            <a:xfrm>
              <a:off x="192" y="624"/>
              <a:ext cx="5376" cy="46"/>
            </a:xfrm>
            <a:prstGeom prst="rect">
              <a:avLst/>
            </a:prstGeom>
            <a:gradFill rotWithShape="0">
              <a:gsLst>
                <a:gs pos="0">
                  <a:srgbClr val="618FFD">
                    <a:gamma/>
                    <a:shade val="29804"/>
                    <a:invGamma/>
                  </a:srgbClr>
                </a:gs>
                <a:gs pos="50000">
                  <a:srgbClr val="618FFD"/>
                </a:gs>
                <a:gs pos="100000">
                  <a:srgbClr val="618FFD">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sp>
          <p:nvSpPr>
            <p:cNvPr id="6"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pic>
        <p:nvPicPr>
          <p:cNvPr id="1033" name="Picture 13"/>
          <p:cNvPicPr>
            <a:picLocks noChangeAspect="1" noChangeArrowheads="1"/>
          </p:cNvPicPr>
          <p:nvPr/>
        </p:nvPicPr>
        <p:blipFill>
          <a:blip r:embed="rId15"/>
          <a:srcRect/>
          <a:stretch>
            <a:fillRect/>
          </a:stretch>
        </p:blipFill>
        <p:spPr bwMode="auto">
          <a:xfrm>
            <a:off x="7848600" y="109538"/>
            <a:ext cx="1066800" cy="728662"/>
          </a:xfrm>
          <a:prstGeom prst="rect">
            <a:avLst/>
          </a:prstGeom>
          <a:noFill/>
          <a:ln w="9525">
            <a:noFill/>
            <a:miter lim="800000"/>
            <a:headEnd/>
            <a:tailEnd/>
          </a:ln>
        </p:spPr>
      </p:pic>
      <p:grpSp>
        <p:nvGrpSpPr>
          <p:cNvPr id="1034" name="Group 1188"/>
          <p:cNvGrpSpPr>
            <a:grpSpLocks/>
          </p:cNvGrpSpPr>
          <p:nvPr/>
        </p:nvGrpSpPr>
        <p:grpSpPr bwMode="auto">
          <a:xfrm>
            <a:off x="76200" y="6248400"/>
            <a:ext cx="8978900" cy="152400"/>
            <a:chOff x="192" y="624"/>
            <a:chExt cx="5376" cy="92"/>
          </a:xfrm>
        </p:grpSpPr>
        <p:sp>
          <p:nvSpPr>
            <p:cNvPr id="15525" name="Rectangle 1189"/>
            <p:cNvSpPr>
              <a:spLocks noChangeArrowheads="1"/>
            </p:cNvSpPr>
            <p:nvPr userDrawn="1"/>
          </p:nvSpPr>
          <p:spPr bwMode="auto">
            <a:xfrm>
              <a:off x="192" y="624"/>
              <a:ext cx="5376" cy="46"/>
            </a:xfrm>
            <a:prstGeom prst="rect">
              <a:avLst/>
            </a:prstGeom>
            <a:solidFill>
              <a:schemeClr val="bg1"/>
            </a:solidFill>
            <a:ln w="9525">
              <a:noFill/>
              <a:miter lim="800000"/>
              <a:headEnd/>
              <a:tailEnd/>
            </a:ln>
          </p:spPr>
          <p:txBody>
            <a:bodyPr wrap="none" anchor="ctr"/>
            <a:lstStyle/>
            <a:p>
              <a:pPr fontAlgn="auto">
                <a:spcBef>
                  <a:spcPts val="0"/>
                </a:spcBef>
                <a:spcAft>
                  <a:spcPts val="0"/>
                </a:spcAft>
                <a:defRPr/>
              </a:pPr>
              <a:endParaRPr lang="en-US" dirty="0">
                <a:latin typeface="+mn-lt"/>
                <a:ea typeface="+mn-ea"/>
                <a:cs typeface="+mn-cs"/>
              </a:endParaRPr>
            </a:p>
          </p:txBody>
        </p:sp>
        <p:sp>
          <p:nvSpPr>
            <p:cNvPr id="15526" name="Rectangle 1190"/>
            <p:cNvSpPr>
              <a:spLocks noChangeArrowheads="1"/>
            </p:cNvSpPr>
            <p:nvPr userDrawn="1"/>
          </p:nvSpPr>
          <p:spPr bwMode="auto">
            <a:xfrm>
              <a:off x="192" y="688"/>
              <a:ext cx="5376" cy="28"/>
            </a:xfrm>
            <a:prstGeom prst="rect">
              <a:avLst/>
            </a:prstGeom>
            <a:gradFill rotWithShape="0">
              <a:gsLst>
                <a:gs pos="0">
                  <a:srgbClr val="FC0128">
                    <a:gamma/>
                    <a:shade val="29804"/>
                    <a:invGamma/>
                  </a:srgbClr>
                </a:gs>
                <a:gs pos="50000">
                  <a:srgbClr val="FC0128"/>
                </a:gs>
                <a:gs pos="100000">
                  <a:srgbClr val="FC0128">
                    <a:gamma/>
                    <a:shade val="29804"/>
                    <a:invGamma/>
                  </a:srgbClr>
                </a:gs>
              </a:gsLst>
              <a:lin ang="0" scaled="1"/>
            </a:gradFill>
            <a:ln w="9525">
              <a:noFill/>
              <a:miter lim="800000"/>
              <a:headEnd/>
              <a:tailEnd/>
            </a:ln>
            <a:effectLst/>
          </p:spPr>
          <p:txBody>
            <a:bodyPr wrap="none" anchor="ctr"/>
            <a:lstStyle/>
            <a:p>
              <a:pPr fontAlgn="auto">
                <a:spcBef>
                  <a:spcPts val="0"/>
                </a:spcBef>
                <a:spcAft>
                  <a:spcPts val="0"/>
                </a:spcAft>
                <a:defRPr/>
              </a:pPr>
              <a:endParaRPr lang="en-US" dirty="0">
                <a:latin typeface="+mn-lt"/>
                <a:ea typeface="+mn-ea"/>
                <a:cs typeface="+mn-cs"/>
              </a:endParaRPr>
            </a:p>
          </p:txBody>
        </p:sp>
      </p:grpSp>
      <p:sp>
        <p:nvSpPr>
          <p:cNvPr id="202769" name="Rectangle 17"/>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a:lvl1pPr>
          </a:lstStyle>
          <a:p>
            <a:endParaRPr lang="en-US" dirty="0"/>
          </a:p>
        </p:txBody>
      </p:sp>
      <p:sp>
        <p:nvSpPr>
          <p:cNvPr id="202770" name="Rectangle 18"/>
          <p:cNvSpPr>
            <a:spLocks noGrp="1" noChangeArrowheads="1"/>
          </p:cNvSpPr>
          <p:nvPr>
            <p:ph type="ftr" sz="quarter" idx="3"/>
          </p:nvPr>
        </p:nvSpPr>
        <p:spPr bwMode="auto">
          <a:xfrm>
            <a:off x="2819400" y="6477000"/>
            <a:ext cx="3429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100">
                <a:latin typeface="+mn-lt"/>
                <a:ea typeface="+mn-ea"/>
                <a:cs typeface="+mn-cs"/>
              </a:defRPr>
            </a:lvl1pPr>
          </a:lstStyle>
          <a:p>
            <a:pPr>
              <a:defRPr/>
            </a:pPr>
            <a:endParaRPr lang="en-US" dirty="0"/>
          </a:p>
        </p:txBody>
      </p:sp>
      <p:sp>
        <p:nvSpPr>
          <p:cNvPr id="202771" name="Rectangle 19"/>
          <p:cNvSpPr>
            <a:spLocks noGrp="1" noChangeArrowheads="1"/>
          </p:cNvSpPr>
          <p:nvPr>
            <p:ph type="sldNum" sz="quarter" idx="4"/>
          </p:nvPr>
        </p:nvSpPr>
        <p:spPr bwMode="auto">
          <a:xfrm>
            <a:off x="6553200" y="65373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a:lvl1pPr>
          </a:lstStyle>
          <a:p>
            <a:fld id="{0259A9C0-8F92-8346-B411-7AC961C2937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eaLnBrk="0" fontAlgn="base" hangingPunct="0">
        <a:spcBef>
          <a:spcPct val="0"/>
        </a:spcBef>
        <a:spcAft>
          <a:spcPct val="0"/>
        </a:spcAft>
        <a:defRPr sz="4400">
          <a:solidFill>
            <a:schemeClr val="tx2"/>
          </a:solidFill>
          <a:latin typeface="+mj-lt"/>
          <a:ea typeface="Arial" charset="0"/>
          <a:cs typeface="+mj-cs"/>
        </a:defRPr>
      </a:lvl1pPr>
      <a:lvl2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ea typeface="Arial"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mmos.jpl.nasa.gov/contributing/callforideas/" TargetMode="External"/><Relationship Id="rId4" Type="http://schemas.openxmlformats.org/officeDocument/2006/relationships/hyperlink" Target="mailto:e.jay.wyatt@jpl.nasa.gov)"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AFE13F-21AA-9F4E-87A3-332925EF626F}" type="slidenum">
              <a:rPr lang="en-US" smtClean="0"/>
              <a:pPr/>
              <a:t>1</a:t>
            </a:fld>
            <a:endParaRPr lang="en-US" dirty="0"/>
          </a:p>
        </p:txBody>
      </p:sp>
      <p:sp>
        <p:nvSpPr>
          <p:cNvPr id="5" name="TextBox 4"/>
          <p:cNvSpPr txBox="1"/>
          <p:nvPr/>
        </p:nvSpPr>
        <p:spPr>
          <a:xfrm>
            <a:off x="0" y="1057157"/>
            <a:ext cx="9220200" cy="4022640"/>
          </a:xfrm>
          <a:prstGeom prst="rect">
            <a:avLst/>
          </a:prstGeom>
          <a:noFill/>
        </p:spPr>
        <p:txBody>
          <a:bodyPr wrap="square" rtlCol="0">
            <a:spAutoFit/>
          </a:bodyPr>
          <a:lstStyle/>
          <a:p>
            <a:pPr>
              <a:spcAft>
                <a:spcPts val="0"/>
              </a:spcAft>
            </a:pPr>
            <a:r>
              <a:rPr lang="en-US" sz="1600" i="1" dirty="0"/>
              <a:t>INSTRUCTIONS:  </a:t>
            </a:r>
            <a:endParaRPr lang="en-US" sz="1400" i="1" dirty="0"/>
          </a:p>
          <a:p>
            <a:pPr marL="285750" indent="-285750">
              <a:lnSpc>
                <a:spcPct val="90000"/>
              </a:lnSpc>
              <a:spcAft>
                <a:spcPts val="0"/>
              </a:spcAft>
              <a:buFont typeface="Arial"/>
              <a:buChar char="•"/>
            </a:pPr>
            <a:endParaRPr lang="en-US" sz="1400" i="1" dirty="0"/>
          </a:p>
          <a:p>
            <a:pPr marL="285750" indent="-285750">
              <a:lnSpc>
                <a:spcPct val="90000"/>
              </a:lnSpc>
              <a:spcAft>
                <a:spcPts val="0"/>
              </a:spcAft>
              <a:buFont typeface="Arial"/>
              <a:buChar char="•"/>
            </a:pPr>
            <a:r>
              <a:rPr lang="en-US" sz="1400" i="1" dirty="0"/>
              <a:t>These slides are your “proposal”.  </a:t>
            </a:r>
          </a:p>
          <a:p>
            <a:pPr marL="285750" indent="-285750">
              <a:lnSpc>
                <a:spcPct val="90000"/>
              </a:lnSpc>
              <a:spcAft>
                <a:spcPts val="0"/>
              </a:spcAft>
              <a:buFont typeface="Arial"/>
              <a:buChar char="•"/>
            </a:pPr>
            <a:endParaRPr lang="en-US" sz="1400" i="1" dirty="0"/>
          </a:p>
          <a:p>
            <a:pPr marL="285750" indent="-285750">
              <a:lnSpc>
                <a:spcPct val="90000"/>
              </a:lnSpc>
              <a:spcAft>
                <a:spcPts val="0"/>
              </a:spcAft>
              <a:buFont typeface="Arial"/>
              <a:buChar char="•"/>
            </a:pPr>
            <a:r>
              <a:rPr lang="en-US" sz="1400" i="1" dirty="0"/>
              <a:t>You must coordinate with the AMMOS Technology Manager, AMMOS Element Manager (AEM) </a:t>
            </a:r>
            <a:r>
              <a:rPr lang="en-US" sz="1400" b="1" i="1" u="sng" dirty="0"/>
              <a:t>and</a:t>
            </a:r>
            <a:r>
              <a:rPr lang="en-US" sz="1400" i="1" dirty="0"/>
              <a:t> the Technology Reporting Lead most responsible for your area in developing your proposal.  All proposals must be traceable to the AMMOS strategic plan and roadmap and should describe an “on-ramp” to implement the capability within the AMMOS.</a:t>
            </a:r>
          </a:p>
          <a:p>
            <a:pPr marL="285750" indent="-285750">
              <a:lnSpc>
                <a:spcPct val="90000"/>
              </a:lnSpc>
              <a:spcAft>
                <a:spcPts val="0"/>
              </a:spcAft>
              <a:buFont typeface="Arial"/>
              <a:buChar char="•"/>
            </a:pPr>
            <a:endParaRPr lang="en-US" sz="1400" i="1" dirty="0"/>
          </a:p>
          <a:p>
            <a:pPr marL="285750" indent="-285750">
              <a:lnSpc>
                <a:spcPct val="90000"/>
              </a:lnSpc>
              <a:spcAft>
                <a:spcPts val="0"/>
              </a:spcAft>
              <a:buFont typeface="Arial"/>
              <a:buChar char="•"/>
            </a:pPr>
            <a:r>
              <a:rPr lang="en-US" sz="1400" i="1" dirty="0"/>
              <a:t>Please complete your technology proposal briefing by </a:t>
            </a:r>
            <a:r>
              <a:rPr lang="en-US" sz="1400" b="1" i="1" dirty="0">
                <a:solidFill>
                  <a:srgbClr val="0000FF"/>
                </a:solidFill>
              </a:rPr>
              <a:t>COB February 24</a:t>
            </a:r>
            <a:r>
              <a:rPr lang="en-US" sz="1400" b="1" i="1" baseline="30000" dirty="0">
                <a:solidFill>
                  <a:srgbClr val="0000FF"/>
                </a:solidFill>
              </a:rPr>
              <a:t>th</a:t>
            </a:r>
            <a:r>
              <a:rPr lang="en-US" sz="1400" b="1" i="1" dirty="0">
                <a:solidFill>
                  <a:srgbClr val="0000FF"/>
                </a:solidFill>
              </a:rPr>
              <a:t>, 2017</a:t>
            </a:r>
          </a:p>
          <a:p>
            <a:pPr marL="285750" indent="-285750">
              <a:lnSpc>
                <a:spcPct val="90000"/>
              </a:lnSpc>
              <a:spcAft>
                <a:spcPts val="0"/>
              </a:spcAft>
              <a:buFont typeface="Arial"/>
              <a:buChar char="•"/>
            </a:pPr>
            <a:endParaRPr lang="en-US" sz="1400" b="1" i="1" dirty="0">
              <a:solidFill>
                <a:srgbClr val="0000FF"/>
              </a:solidFill>
            </a:endParaRPr>
          </a:p>
          <a:p>
            <a:pPr marL="285750" indent="-285750">
              <a:lnSpc>
                <a:spcPct val="90000"/>
              </a:lnSpc>
              <a:spcAft>
                <a:spcPts val="0"/>
              </a:spcAft>
              <a:buFont typeface="Arial"/>
              <a:buChar char="•"/>
            </a:pPr>
            <a:r>
              <a:rPr lang="en-US" sz="1400" i="1" dirty="0"/>
              <a:t>Use the following procedure for submitting your proposal:</a:t>
            </a:r>
          </a:p>
          <a:p>
            <a:pPr marL="285750" indent="-285750">
              <a:lnSpc>
                <a:spcPct val="90000"/>
              </a:lnSpc>
              <a:spcAft>
                <a:spcPts val="0"/>
              </a:spcAft>
              <a:buFont typeface="Arial"/>
              <a:buChar char="•"/>
            </a:pPr>
            <a:endParaRPr lang="en-US" sz="1400" i="1" dirty="0"/>
          </a:p>
          <a:p>
            <a:pPr marL="800100" lvl="1" indent="-342900">
              <a:lnSpc>
                <a:spcPct val="90000"/>
              </a:lnSpc>
              <a:spcAft>
                <a:spcPts val="0"/>
              </a:spcAft>
              <a:buFont typeface="+mj-lt"/>
              <a:buAutoNum type="arabicPeriod"/>
            </a:pPr>
            <a:r>
              <a:rPr lang="en-US" sz="1400" i="1" dirty="0"/>
              <a:t>Log onto the IDEAS website (</a:t>
            </a:r>
            <a:r>
              <a:rPr lang="en-US" sz="1400" u="sng" dirty="0">
                <a:hlinkClick r:id="rId3"/>
              </a:rPr>
              <a:t>https://ammos.jpl.nasa.gov/contributing/callforideas/</a:t>
            </a:r>
            <a:r>
              <a:rPr lang="en-US" sz="1400" dirty="0"/>
              <a:t>) and follow the instructions to upload your full proposal slides.</a:t>
            </a:r>
          </a:p>
          <a:p>
            <a:pPr marL="800100" lvl="1" indent="-342900">
              <a:lnSpc>
                <a:spcPct val="90000"/>
              </a:lnSpc>
              <a:spcAft>
                <a:spcPts val="0"/>
              </a:spcAft>
              <a:buFont typeface="+mj-lt"/>
              <a:buAutoNum type="arabicPeriod"/>
            </a:pPr>
            <a:endParaRPr lang="en-US" sz="1400" dirty="0"/>
          </a:p>
          <a:p>
            <a:pPr marL="800100" lvl="1" indent="-342900">
              <a:lnSpc>
                <a:spcPct val="90000"/>
              </a:lnSpc>
              <a:spcAft>
                <a:spcPts val="0"/>
              </a:spcAft>
              <a:buFont typeface="+mj-lt"/>
              <a:buAutoNum type="arabicPeriod"/>
            </a:pPr>
            <a:r>
              <a:rPr lang="en-US" sz="1400" dirty="0"/>
              <a:t>Email the slides </a:t>
            </a:r>
            <a:r>
              <a:rPr lang="en-US" sz="1400" i="1" dirty="0"/>
              <a:t>to Jay Wyatt (</a:t>
            </a:r>
            <a:r>
              <a:rPr lang="en-US" sz="1400" i="1" dirty="0">
                <a:hlinkClick r:id="rId4"/>
              </a:rPr>
              <a:t>e.jay.wyatt@jpl.nasa.gov)</a:t>
            </a:r>
            <a:r>
              <a:rPr lang="en-US" sz="1400" i="1" dirty="0"/>
              <a:t>.</a:t>
            </a:r>
          </a:p>
          <a:p>
            <a:pPr marL="285750" indent="-285750">
              <a:lnSpc>
                <a:spcPct val="90000"/>
              </a:lnSpc>
              <a:spcAft>
                <a:spcPts val="0"/>
              </a:spcAft>
              <a:buFont typeface="Arial"/>
              <a:buChar char="•"/>
            </a:pPr>
            <a:endParaRPr lang="en-US" sz="1400" i="1" dirty="0"/>
          </a:p>
          <a:p>
            <a:pPr marL="285750" indent="-285750">
              <a:lnSpc>
                <a:spcPct val="90000"/>
              </a:lnSpc>
              <a:spcAft>
                <a:spcPts val="0"/>
              </a:spcAft>
              <a:buFont typeface="Arial"/>
              <a:buChar char="•"/>
            </a:pPr>
            <a:r>
              <a:rPr lang="en-US" sz="1400" i="1" dirty="0"/>
              <a:t>Please Contact Jay Wyatt (818-354-1414 office or 323-481-9148 </a:t>
            </a:r>
            <a:r>
              <a:rPr lang="en-US" sz="1400" i="1" dirty="0" err="1"/>
              <a:t>cel</a:t>
            </a:r>
            <a:r>
              <a:rPr lang="en-US" sz="1400" i="1" dirty="0"/>
              <a:t>) if you have any questions.  </a:t>
            </a:r>
          </a:p>
          <a:p>
            <a:pPr marL="285750" indent="-285750">
              <a:lnSpc>
                <a:spcPct val="90000"/>
              </a:lnSpc>
              <a:spcAft>
                <a:spcPts val="0"/>
              </a:spcAft>
              <a:buFont typeface="Arial"/>
              <a:buChar char="•"/>
            </a:pPr>
            <a:endParaRPr lang="en-US" sz="14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71437" y="1243529"/>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2" name="Title 1"/>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Mission Relevance</a:t>
            </a:r>
            <a:br>
              <a:rPr lang="en-US" sz="2800" dirty="0"/>
            </a:br>
            <a:r>
              <a:rPr lang="en-US" sz="2800" dirty="0"/>
              <a:t/>
            </a:r>
            <a:br>
              <a:rPr lang="en-US" sz="2800" dirty="0"/>
            </a:br>
            <a:endParaRPr lang="en-US" sz="2800" dirty="0"/>
          </a:p>
        </p:txBody>
      </p:sp>
      <p:sp>
        <p:nvSpPr>
          <p:cNvPr id="4" name="Content Placeholder 3"/>
          <p:cNvSpPr>
            <a:spLocks noGrp="1"/>
          </p:cNvSpPr>
          <p:nvPr>
            <p:ph idx="1"/>
          </p:nvPr>
        </p:nvSpPr>
        <p:spPr>
          <a:xfrm>
            <a:off x="1752600" y="1219200"/>
            <a:ext cx="7086600" cy="4876800"/>
          </a:xfrm>
        </p:spPr>
        <p:txBody>
          <a:bodyPr/>
          <a:lstStyle/>
          <a:p>
            <a:r>
              <a:rPr lang="en-US" sz="1800" dirty="0"/>
              <a:t>Relevance to Deep Space and Astrophysics Missions </a:t>
            </a:r>
          </a:p>
          <a:p>
            <a:pPr lvl="1"/>
            <a:r>
              <a:rPr lang="en-US" sz="1400" i="1" dirty="0"/>
              <a:t>Relevant to large class of Deep Space Missions.  Any mission that could benefit from rapid exploration of instrument data to help identify anomalies, separate signal from noise, and find data correlations and structure (which contributes to improved analysis and science product generation). </a:t>
            </a:r>
          </a:p>
          <a:p>
            <a:pPr lvl="1"/>
            <a:r>
              <a:rPr lang="en-US" sz="1400" i="1" dirty="0"/>
              <a:t>Potential users include Europa, M2020, ARRM, MAVEN, Lunar Flashlight, etc.</a:t>
            </a:r>
          </a:p>
          <a:p>
            <a:pPr lvl="1"/>
            <a:r>
              <a:rPr lang="en-US" sz="1400" i="1" dirty="0" smtClean="0"/>
              <a:t>Hyperspectral data especially relevant, common to Astrophysical missions</a:t>
            </a:r>
            <a:endParaRPr lang="en-US" sz="1400" i="1" dirty="0"/>
          </a:p>
          <a:p>
            <a:r>
              <a:rPr lang="en-US" sz="1800" dirty="0"/>
              <a:t>Relevance to other areas of NASA</a:t>
            </a:r>
          </a:p>
          <a:p>
            <a:pPr marL="742950" lvl="2" indent="-342900"/>
            <a:r>
              <a:rPr lang="en-US" sz="1400" i="1" dirty="0"/>
              <a:t>Huge application for Earth Orbiters. Interest already expressed by OCO-2 and OCO-3. Can help address high data volume challenges of NISAR and SWOT.</a:t>
            </a:r>
            <a:endParaRPr lang="en-US" sz="1800" dirty="0"/>
          </a:p>
          <a:p>
            <a:r>
              <a:rPr lang="en-US" sz="1800" dirty="0"/>
              <a:t>Many missions could use today. Will target readiness for M2020 NISAR (2020) and SWOT (2021).</a:t>
            </a:r>
          </a:p>
          <a:p>
            <a:r>
              <a:rPr lang="en-US" sz="1800" dirty="0"/>
              <a:t>Magnitude of the Benefit</a:t>
            </a:r>
            <a:endParaRPr lang="en-US" sz="1800" dirty="0">
              <a:solidFill>
                <a:srgbClr val="FF0000"/>
              </a:solidFill>
            </a:endParaRPr>
          </a:p>
          <a:p>
            <a:pPr lvl="1"/>
            <a:r>
              <a:rPr lang="en-US" sz="1400" i="1" dirty="0"/>
              <a:t>Significant reduction in data evaluation time – reduce from days to mins/hours</a:t>
            </a:r>
          </a:p>
          <a:p>
            <a:pPr lvl="1"/>
            <a:r>
              <a:rPr lang="en-US" sz="1400" i="1" dirty="0"/>
              <a:t>Early identification of anomalies – could save days of ops costs/time</a:t>
            </a:r>
          </a:p>
          <a:p>
            <a:pPr lvl="1"/>
            <a:r>
              <a:rPr lang="en-US" sz="1400" i="1" dirty="0"/>
              <a:t>Faster science product generation and analysis – save days of mission science analysis; </a:t>
            </a:r>
          </a:p>
          <a:p>
            <a:pPr lvl="1"/>
            <a:r>
              <a:rPr lang="en-US" sz="1400" b="1" i="1" dirty="0" smtClean="0">
                <a:solidFill>
                  <a:srgbClr val="FF0000"/>
                </a:solidFill>
              </a:rPr>
              <a:t>At least 50% reduction in time-to-anomaly-discovery and thorough data comparison/checkout functions (currently manual)</a:t>
            </a:r>
            <a:endParaRPr lang="en-US" sz="1400" b="1" i="1" dirty="0">
              <a:solidFill>
                <a:srgbClr val="FF0000"/>
              </a:solidFill>
            </a:endParaRPr>
          </a:p>
          <a:p>
            <a:endParaRPr lang="en-US" sz="1800" dirty="0"/>
          </a:p>
        </p:txBody>
      </p:sp>
      <p:sp>
        <p:nvSpPr>
          <p:cNvPr id="3" name="Slide Number Placeholder 2"/>
          <p:cNvSpPr>
            <a:spLocks noGrp="1"/>
          </p:cNvSpPr>
          <p:nvPr>
            <p:ph type="sldNum" sz="quarter" idx="12"/>
          </p:nvPr>
        </p:nvSpPr>
        <p:spPr/>
        <p:txBody>
          <a:bodyPr/>
          <a:lstStyle/>
          <a:p>
            <a:fld id="{B314F7EB-4C97-5C4C-A372-B9970469CD04}" type="slidenum">
              <a:rPr lang="en-US" smtClean="0"/>
              <a:pPr/>
              <a:t>10</a:t>
            </a:fld>
            <a:endParaRPr lang="en-US"/>
          </a:p>
        </p:txBody>
      </p:sp>
      <p:sp>
        <p:nvSpPr>
          <p:cNvPr id="13" name="Rectangle 12"/>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15"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
        <p:nvSpPr>
          <p:cNvPr id="19" name="Rectangle 18"/>
          <p:cNvSpPr/>
          <p:nvPr/>
        </p:nvSpPr>
        <p:spPr bwMode="auto">
          <a:xfrm>
            <a:off x="76200" y="1143000"/>
            <a:ext cx="1600200" cy="5181600"/>
          </a:xfrm>
          <a:prstGeom prst="rect">
            <a:avLst/>
          </a:prstGeom>
          <a:solidFill>
            <a:srgbClr val="E4DCD2">
              <a:alpha val="50000"/>
            </a:srgbClr>
          </a:solidFill>
          <a:ln w="9525" cap="flat" cmpd="sng" algn="ctr">
            <a:solidFill>
              <a:schemeClr val="tx1"/>
            </a:solidFill>
            <a:prstDash val="solid"/>
            <a:round/>
            <a:headEnd type="none" w="med" len="med"/>
            <a:tailEnd type="none" w="med" len="med"/>
          </a:ln>
          <a:effectLst/>
          <a:scene3d>
            <a:camera prst="orthographicFront"/>
            <a:lightRig rig="threePt" dir="t"/>
          </a:scene3d>
          <a:sp3d>
            <a:bevelT w="139700" h="139700" prst="divo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pic>
        <p:nvPicPr>
          <p:cNvPr id="20" name="Picture 2249" descr="origins"/>
          <p:cNvPicPr preferRelativeResize="0">
            <a:picLocks noChangeAspect="1" noChangeArrowheads="1"/>
          </p:cNvPicPr>
          <p:nvPr/>
        </p:nvPicPr>
        <p:blipFill>
          <a:blip r:embed="rId2" cstate="print"/>
          <a:srcRect/>
          <a:stretch>
            <a:fillRect/>
          </a:stretch>
        </p:blipFill>
        <p:spPr bwMode="auto">
          <a:xfrm>
            <a:off x="152400" y="5160654"/>
            <a:ext cx="1376973" cy="782946"/>
          </a:xfrm>
          <a:prstGeom prst="rect">
            <a:avLst/>
          </a:prstGeom>
          <a:solidFill>
            <a:schemeClr val="tx1"/>
          </a:solidFill>
          <a:ln w="9525">
            <a:solidFill>
              <a:schemeClr val="tx1"/>
            </a:solidFill>
            <a:miter lim="800000"/>
            <a:headEnd/>
            <a:tailEnd/>
          </a:ln>
        </p:spPr>
      </p:pic>
      <p:sp>
        <p:nvSpPr>
          <p:cNvPr id="21" name="Text Box 2254"/>
          <p:cNvSpPr txBox="1">
            <a:spLocks noChangeAspect="1" noChangeArrowheads="1"/>
          </p:cNvSpPr>
          <p:nvPr/>
        </p:nvSpPr>
        <p:spPr bwMode="auto">
          <a:xfrm>
            <a:off x="344487" y="5943600"/>
            <a:ext cx="1027113" cy="214313"/>
          </a:xfrm>
          <a:prstGeom prst="rect">
            <a:avLst/>
          </a:prstGeom>
          <a:noFill/>
          <a:ln w="9525">
            <a:noFill/>
            <a:miter lim="800000"/>
            <a:headEnd/>
            <a:tailEnd/>
          </a:ln>
        </p:spPr>
        <p:txBody>
          <a:bodyPr wrap="none">
            <a:spAutoFit/>
          </a:bodyPr>
          <a:lstStyle/>
          <a:p>
            <a:pPr algn="ctr" eaLnBrk="0" hangingPunct="0"/>
            <a:r>
              <a:rPr lang="en-US" sz="800" b="1" dirty="0"/>
              <a:t>ASTROPHYSICS*</a:t>
            </a:r>
          </a:p>
        </p:txBody>
      </p:sp>
      <p:sp>
        <p:nvSpPr>
          <p:cNvPr id="22" name="Text Box 2255"/>
          <p:cNvSpPr txBox="1">
            <a:spLocks noChangeAspect="1" noChangeArrowheads="1"/>
          </p:cNvSpPr>
          <p:nvPr/>
        </p:nvSpPr>
        <p:spPr bwMode="auto">
          <a:xfrm>
            <a:off x="147637" y="2132013"/>
            <a:ext cx="1376363" cy="458787"/>
          </a:xfrm>
          <a:prstGeom prst="rect">
            <a:avLst/>
          </a:prstGeom>
          <a:noFill/>
          <a:ln w="9525">
            <a:noFill/>
            <a:miter lim="800000"/>
            <a:headEnd/>
            <a:tailEnd/>
          </a:ln>
        </p:spPr>
        <p:txBody>
          <a:bodyPr>
            <a:spAutoFit/>
          </a:bodyPr>
          <a:lstStyle/>
          <a:p>
            <a:pPr algn="ctr" eaLnBrk="0" hangingPunct="0"/>
            <a:r>
              <a:rPr lang="en-US" sz="800" b="1" dirty="0"/>
              <a:t>PLANETARY SCIENCE &amp; ROBOTIC EXPLORATION* </a:t>
            </a:r>
          </a:p>
        </p:txBody>
      </p:sp>
      <p:grpSp>
        <p:nvGrpSpPr>
          <p:cNvPr id="23" name="Group 2320"/>
          <p:cNvGrpSpPr>
            <a:grpSpLocks/>
          </p:cNvGrpSpPr>
          <p:nvPr/>
        </p:nvGrpSpPr>
        <p:grpSpPr bwMode="auto">
          <a:xfrm>
            <a:off x="152400" y="1295400"/>
            <a:ext cx="1363339" cy="841375"/>
            <a:chOff x="106" y="1992"/>
            <a:chExt cx="700" cy="432"/>
          </a:xfrm>
        </p:grpSpPr>
        <p:sp>
          <p:nvSpPr>
            <p:cNvPr id="24" name="Rectangle 2319"/>
            <p:cNvSpPr>
              <a:spLocks noChangeArrowheads="1"/>
            </p:cNvSpPr>
            <p:nvPr/>
          </p:nvSpPr>
          <p:spPr bwMode="auto">
            <a:xfrm>
              <a:off x="106" y="1992"/>
              <a:ext cx="700" cy="432"/>
            </a:xfrm>
            <a:prstGeom prst="rect">
              <a:avLst/>
            </a:prstGeom>
            <a:solidFill>
              <a:schemeClr val="tx1"/>
            </a:solidFill>
            <a:ln w="9525">
              <a:solidFill>
                <a:schemeClr val="tx1"/>
              </a:solidFill>
              <a:miter lim="800000"/>
              <a:headEnd/>
              <a:tailEnd/>
            </a:ln>
          </p:spPr>
          <p:txBody>
            <a:bodyPr wrap="none" anchor="ctr"/>
            <a:lstStyle/>
            <a:p>
              <a:endParaRPr lang="en-US"/>
            </a:p>
          </p:txBody>
        </p:sp>
        <p:pic>
          <p:nvPicPr>
            <p:cNvPr id="25" name="Picture 2318" descr="planets3"/>
            <p:cNvPicPr>
              <a:picLocks noChangeAspect="1" noChangeArrowheads="1"/>
            </p:cNvPicPr>
            <p:nvPr/>
          </p:nvPicPr>
          <p:blipFill>
            <a:blip r:embed="rId3" cstate="print"/>
            <a:srcRect/>
            <a:stretch>
              <a:fillRect/>
            </a:stretch>
          </p:blipFill>
          <p:spPr bwMode="auto">
            <a:xfrm>
              <a:off x="108" y="2048"/>
              <a:ext cx="692" cy="326"/>
            </a:xfrm>
            <a:prstGeom prst="rect">
              <a:avLst/>
            </a:prstGeom>
            <a:solidFill>
              <a:schemeClr val="tx1"/>
            </a:solidFill>
            <a:ln w="9525">
              <a:noFill/>
              <a:miter lim="800000"/>
              <a:headEnd/>
              <a:tailEnd/>
            </a:ln>
          </p:spPr>
        </p:pic>
      </p:grpSp>
      <p:sp>
        <p:nvSpPr>
          <p:cNvPr id="26" name="Text Box 2254"/>
          <p:cNvSpPr txBox="1">
            <a:spLocks noChangeAspect="1" noChangeArrowheads="1"/>
          </p:cNvSpPr>
          <p:nvPr/>
        </p:nvSpPr>
        <p:spPr bwMode="auto">
          <a:xfrm>
            <a:off x="306839" y="3581400"/>
            <a:ext cx="1023037" cy="215444"/>
          </a:xfrm>
          <a:prstGeom prst="rect">
            <a:avLst/>
          </a:prstGeom>
          <a:noFill/>
          <a:ln w="9525">
            <a:noFill/>
            <a:miter lim="800000"/>
            <a:headEnd/>
            <a:tailEnd/>
          </a:ln>
        </p:spPr>
        <p:txBody>
          <a:bodyPr wrap="none">
            <a:spAutoFit/>
          </a:bodyPr>
          <a:lstStyle/>
          <a:p>
            <a:pPr algn="ctr" eaLnBrk="0" hangingPunct="0"/>
            <a:r>
              <a:rPr lang="en-US" sz="800" b="1" dirty="0" smtClean="0"/>
              <a:t>EARTH </a:t>
            </a:r>
            <a:r>
              <a:rPr lang="en-US" sz="800" b="1" dirty="0"/>
              <a:t>SCIENCE</a:t>
            </a:r>
          </a:p>
        </p:txBody>
      </p:sp>
      <p:sp>
        <p:nvSpPr>
          <p:cNvPr id="28" name="Text Box 2254"/>
          <p:cNvSpPr txBox="1">
            <a:spLocks noChangeAspect="1" noChangeArrowheads="1"/>
          </p:cNvSpPr>
          <p:nvPr/>
        </p:nvSpPr>
        <p:spPr bwMode="auto">
          <a:xfrm>
            <a:off x="152400" y="4876800"/>
            <a:ext cx="1328358" cy="215444"/>
          </a:xfrm>
          <a:prstGeom prst="rect">
            <a:avLst/>
          </a:prstGeom>
          <a:noFill/>
          <a:ln w="9525">
            <a:noFill/>
            <a:miter lim="800000"/>
            <a:headEnd/>
            <a:tailEnd/>
          </a:ln>
        </p:spPr>
        <p:txBody>
          <a:bodyPr wrap="none">
            <a:spAutoFit/>
          </a:bodyPr>
          <a:lstStyle/>
          <a:p>
            <a:pPr algn="ctr" eaLnBrk="0" hangingPunct="0"/>
            <a:r>
              <a:rPr lang="en-US" sz="800" b="1" dirty="0"/>
              <a:t>HUMAN EXPLORATION</a:t>
            </a:r>
          </a:p>
        </p:txBody>
      </p:sp>
      <p:pic>
        <p:nvPicPr>
          <p:cNvPr id="29" name="Picture 28"/>
          <p:cNvPicPr>
            <a:picLocks noChangeAspect="1"/>
          </p:cNvPicPr>
          <p:nvPr/>
        </p:nvPicPr>
        <p:blipFill rotWithShape="1">
          <a:blip r:embed="rId4"/>
          <a:srcRect l="11336"/>
          <a:stretch/>
        </p:blipFill>
        <p:spPr>
          <a:xfrm>
            <a:off x="152864" y="3886200"/>
            <a:ext cx="1371135" cy="9906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b="10096"/>
          <a:stretch/>
        </p:blipFill>
        <p:spPr>
          <a:xfrm>
            <a:off x="147204" y="2558994"/>
            <a:ext cx="1368723" cy="10668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229600" cy="1143000"/>
          </a:xfrm>
        </p:spPr>
        <p:txBody>
          <a:bodyPr/>
          <a:lstStyle/>
          <a:p>
            <a:r>
              <a:rPr lang="en-US" sz="2800" dirty="0"/>
              <a:t>Data-Driven Explorer </a:t>
            </a:r>
            <a:br>
              <a:rPr lang="en-US" sz="2800" dirty="0"/>
            </a:br>
            <a:r>
              <a:rPr lang="en-US" sz="2800" dirty="0"/>
              <a:t>Resources</a:t>
            </a:r>
          </a:p>
        </p:txBody>
      </p:sp>
      <p:sp>
        <p:nvSpPr>
          <p:cNvPr id="5" name="Content Placeholder 4"/>
          <p:cNvSpPr>
            <a:spLocks noGrp="1"/>
          </p:cNvSpPr>
          <p:nvPr>
            <p:ph sz="half" idx="2"/>
          </p:nvPr>
        </p:nvSpPr>
        <p:spPr>
          <a:xfrm>
            <a:off x="304800" y="1219200"/>
            <a:ext cx="8458200" cy="3200400"/>
          </a:xfrm>
        </p:spPr>
        <p:txBody>
          <a:bodyPr/>
          <a:lstStyle/>
          <a:p>
            <a:r>
              <a:rPr lang="en-US" sz="2000" dirty="0"/>
              <a:t>Staffing</a:t>
            </a:r>
            <a:endParaRPr lang="en-US" sz="1600" dirty="0"/>
          </a:p>
          <a:p>
            <a:pPr lvl="1"/>
            <a:r>
              <a:rPr lang="en-US" sz="1600" dirty="0"/>
              <a:t>PI:  Tara Estlin</a:t>
            </a:r>
          </a:p>
          <a:p>
            <a:pPr lvl="1"/>
            <a:r>
              <a:rPr lang="en-US" sz="1600" dirty="0"/>
              <a:t>Team:  Lukas Mandrake, </a:t>
            </a:r>
            <a:r>
              <a:rPr lang="en-US" sz="1600" dirty="0" err="1">
                <a:ea typeface="ＭＳ Ｐゴシック" pitchFamily="-112" charset="-128"/>
                <a:cs typeface="ＭＳ Ｐゴシック" pitchFamily="-112" charset="-128"/>
              </a:rPr>
              <a:t>Zhangfan</a:t>
            </a:r>
            <a:r>
              <a:rPr lang="en-US" sz="1600" dirty="0">
                <a:ea typeface="ＭＳ Ｐゴシック" pitchFamily="-112" charset="-128"/>
                <a:cs typeface="ＭＳ Ｐゴシック" pitchFamily="-112" charset="-128"/>
              </a:rPr>
              <a:t> Xing </a:t>
            </a:r>
            <a:endParaRPr lang="en-US" sz="1600" dirty="0"/>
          </a:p>
          <a:p>
            <a:pPr lvl="1"/>
            <a:r>
              <a:rPr lang="en-US" sz="1600" dirty="0"/>
              <a:t>Qualifications of Proposal Team:  PI has track record of successful AMMOS technology infusion into missions and significant experience in ground data analysis (MER, MSL).  Co-I’s have experience in science data analysis, processing, delivery, and data visualization for multiple missions (OCO-2, SMAP, </a:t>
            </a:r>
            <a:r>
              <a:rPr lang="en-US" sz="1600" dirty="0" smtClean="0"/>
              <a:t>…). Co-I’s have successfully infused past products into the official science data delivery.</a:t>
            </a:r>
            <a:endParaRPr lang="en-US" sz="900" dirty="0">
              <a:solidFill>
                <a:srgbClr val="FF0000"/>
              </a:solidFill>
            </a:endParaRPr>
          </a:p>
          <a:p>
            <a:pPr lvl="1"/>
            <a:endParaRPr lang="en-US" sz="900" dirty="0"/>
          </a:p>
          <a:p>
            <a:r>
              <a:rPr lang="en-US" sz="2000" dirty="0"/>
              <a:t>Related Work</a:t>
            </a:r>
          </a:p>
          <a:p>
            <a:pPr marL="346075" lvl="1" indent="-173038"/>
            <a:r>
              <a:rPr lang="en-US" sz="1200" i="1" dirty="0" smtClean="0">
                <a:solidFill>
                  <a:srgbClr val="FF0000"/>
                </a:solidFill>
              </a:rPr>
              <a:t>NSTA’s Advanced Concepts </a:t>
            </a:r>
            <a:r>
              <a:rPr lang="en-US" sz="1200" i="1" dirty="0" smtClean="0">
                <a:solidFill>
                  <a:srgbClr val="FF0000"/>
                </a:solidFill>
              </a:rPr>
              <a:t>has co-funded $50k in FY17 to seed CODEX initial development as the “#1 most promising Data Science seed task of FY17.”</a:t>
            </a:r>
          </a:p>
          <a:p>
            <a:pPr marL="346075" lvl="1" indent="-173038"/>
            <a:r>
              <a:rPr lang="en-US" sz="1200" i="1" dirty="0" smtClean="0">
                <a:solidFill>
                  <a:srgbClr val="FF0000"/>
                </a:solidFill>
              </a:rPr>
              <a:t>NSTA also funded hyperspectral-based science pilot using SOFIA/GREAT data for autonomous calibration/spectral correction. CODEX prototypes will facilitate this work, encapsulating a perfect use case.</a:t>
            </a:r>
          </a:p>
          <a:p>
            <a:pPr marL="346075" lvl="1" indent="-173038"/>
            <a:r>
              <a:rPr lang="en-US" sz="1200" i="1" dirty="0" smtClean="0">
                <a:solidFill>
                  <a:srgbClr val="FF0000"/>
                </a:solidFill>
              </a:rPr>
              <a:t>Team has extensive familiarity and availability with OCO-2 and AVIRIS engineering, pipeline, data formats, contents, and science use cases for realistic testing environments, as well as engineering access to TVAC campaigns</a:t>
            </a:r>
          </a:p>
          <a:p>
            <a:pPr marL="346075" lvl="1" indent="-173038"/>
            <a:r>
              <a:rPr lang="en-US" sz="1200" i="1" dirty="0" smtClean="0">
                <a:solidFill>
                  <a:srgbClr val="FF0000"/>
                </a:solidFill>
              </a:rPr>
              <a:t>Competing work focus: “big data” / web interfaces; CODEX instead infuses proven data-driven analysis to empower existing experts to be faster and more thorough</a:t>
            </a:r>
            <a:endParaRPr lang="en-US" sz="2000" dirty="0"/>
          </a:p>
          <a:p>
            <a:r>
              <a:rPr lang="en-US" sz="2000" dirty="0"/>
              <a:t>Funding Request:</a:t>
            </a:r>
          </a:p>
          <a:p>
            <a:pPr lvl="1"/>
            <a:endParaRPr lang="en-US" sz="1600" dirty="0"/>
          </a:p>
        </p:txBody>
      </p:sp>
      <p:sp>
        <p:nvSpPr>
          <p:cNvPr id="3" name="Slide Number Placeholder 2"/>
          <p:cNvSpPr>
            <a:spLocks noGrp="1"/>
          </p:cNvSpPr>
          <p:nvPr>
            <p:ph type="sldNum" sz="quarter" idx="12"/>
          </p:nvPr>
        </p:nvSpPr>
        <p:spPr/>
        <p:txBody>
          <a:bodyPr/>
          <a:lstStyle/>
          <a:p>
            <a:fld id="{B314F7EB-4C97-5C4C-A372-B9970469CD04}" type="slidenum">
              <a:rPr lang="en-US" smtClean="0"/>
              <a:pPr/>
              <a:t>11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80572021"/>
              </p:ext>
            </p:extLst>
          </p:nvPr>
        </p:nvGraphicFramePr>
        <p:xfrm>
          <a:off x="4343400" y="5410200"/>
          <a:ext cx="4572000" cy="74168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tblGrid>
              <a:tr h="370840">
                <a:tc>
                  <a:txBody>
                    <a:bodyPr/>
                    <a:lstStyle/>
                    <a:p>
                      <a:pPr algn="ctr"/>
                      <a:r>
                        <a:rPr lang="en-US" dirty="0"/>
                        <a:t>FY18</a:t>
                      </a:r>
                    </a:p>
                  </a:txBody>
                  <a:tcPr>
                    <a:solidFill>
                      <a:srgbClr val="76B0E3"/>
                    </a:solidFill>
                  </a:tcPr>
                </a:tc>
                <a:tc>
                  <a:txBody>
                    <a:bodyPr/>
                    <a:lstStyle/>
                    <a:p>
                      <a:pPr algn="ctr"/>
                      <a:r>
                        <a:rPr lang="en-US" dirty="0"/>
                        <a:t>FY19</a:t>
                      </a:r>
                    </a:p>
                  </a:txBody>
                  <a:tcPr>
                    <a:solidFill>
                      <a:srgbClr val="76B0E3"/>
                    </a:solidFill>
                  </a:tcPr>
                </a:tc>
                <a:tc>
                  <a:txBody>
                    <a:bodyPr/>
                    <a:lstStyle/>
                    <a:p>
                      <a:pPr algn="ctr"/>
                      <a:r>
                        <a:rPr lang="en-US" dirty="0"/>
                        <a:t>FY20</a:t>
                      </a:r>
                    </a:p>
                  </a:txBody>
                  <a:tcPr>
                    <a:solidFill>
                      <a:srgbClr val="76B0E3"/>
                    </a:solidFill>
                  </a:tcPr>
                </a:tc>
                <a:extLst>
                  <a:ext uri="{0D108BD9-81ED-4DB2-BD59-A6C34878D82A}">
                    <a16:rowId xmlns="" xmlns:a16="http://schemas.microsoft.com/office/drawing/2014/main" val="10000"/>
                  </a:ext>
                </a:extLst>
              </a:tr>
              <a:tr h="370840">
                <a:tc>
                  <a:txBody>
                    <a:bodyPr/>
                    <a:lstStyle/>
                    <a:p>
                      <a:pPr algn="ctr"/>
                      <a:r>
                        <a:rPr lang="en-US" dirty="0">
                          <a:solidFill>
                            <a:schemeClr val="tx1"/>
                          </a:solidFill>
                        </a:rPr>
                        <a:t>$350k</a:t>
                      </a:r>
                    </a:p>
                  </a:txBody>
                  <a:tcPr/>
                </a:tc>
                <a:tc>
                  <a:txBody>
                    <a:bodyPr/>
                    <a:lstStyle/>
                    <a:p>
                      <a:pPr algn="ctr"/>
                      <a:r>
                        <a:rPr lang="en-US" dirty="0">
                          <a:solidFill>
                            <a:schemeClr val="tx1"/>
                          </a:solidFill>
                        </a:rPr>
                        <a:t>$350k</a:t>
                      </a:r>
                    </a:p>
                  </a:txBody>
                  <a:tcPr/>
                </a:tc>
                <a:tc>
                  <a:txBody>
                    <a:bodyPr/>
                    <a:lstStyle/>
                    <a:p>
                      <a:pPr algn="ctr"/>
                      <a:r>
                        <a:rPr lang="en-US" dirty="0">
                          <a:solidFill>
                            <a:schemeClr val="tx1"/>
                          </a:solidFill>
                        </a:rPr>
                        <a:t>$350k</a:t>
                      </a:r>
                    </a:p>
                  </a:txBody>
                  <a:tcPr/>
                </a:tc>
                <a:extLst>
                  <a:ext uri="{0D108BD9-81ED-4DB2-BD59-A6C34878D82A}">
                    <a16:rowId xmlns="" xmlns:a16="http://schemas.microsoft.com/office/drawing/2014/main" val="10001"/>
                  </a:ext>
                </a:extLst>
              </a:tr>
            </a:tbl>
          </a:graphicData>
        </a:graphic>
      </p:graphicFrame>
      <p:sp>
        <p:nvSpPr>
          <p:cNvPr id="9" name="Rectangle 8"/>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12"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a:t>Data-Driven explorer</a:t>
            </a:r>
          </a:p>
        </p:txBody>
      </p:sp>
      <p:sp>
        <p:nvSpPr>
          <p:cNvPr id="11" name="Text Placeholder 10"/>
          <p:cNvSpPr>
            <a:spLocks noGrp="1"/>
          </p:cNvSpPr>
          <p:nvPr>
            <p:ph type="body" idx="1"/>
          </p:nvPr>
        </p:nvSpPr>
        <p:spPr/>
        <p:txBody>
          <a:bodyPr/>
          <a:lstStyle/>
          <a:p>
            <a:r>
              <a:rPr lang="en-US" dirty="0"/>
              <a:t>AMMOS Technology Proposal - </a:t>
            </a:r>
            <a:r>
              <a:rPr lang="en-US" dirty="0">
                <a:solidFill>
                  <a:srgbClr val="0000FF"/>
                </a:solidFill>
              </a:rPr>
              <a:t>New Task</a:t>
            </a:r>
          </a:p>
        </p:txBody>
      </p:sp>
      <p:sp>
        <p:nvSpPr>
          <p:cNvPr id="4" name="Slide Number Placeholder 3"/>
          <p:cNvSpPr>
            <a:spLocks noGrp="1"/>
          </p:cNvSpPr>
          <p:nvPr>
            <p:ph type="sldNum" sz="quarter" idx="12"/>
          </p:nvPr>
        </p:nvSpPr>
        <p:spPr/>
        <p:txBody>
          <a:bodyPr/>
          <a:lstStyle/>
          <a:p>
            <a:fld id="{6AAFE13F-21AA-9F4E-87A3-332925EF626F}" type="slidenum">
              <a:rPr lang="en-US" smtClean="0"/>
              <a:pPr/>
              <a:t>2</a:t>
            </a:fld>
            <a:endParaRPr lang="en-US"/>
          </a:p>
        </p:txBody>
      </p:sp>
      <p:sp>
        <p:nvSpPr>
          <p:cNvPr id="5" name="Rectangle 4"/>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7"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
        <p:nvSpPr>
          <p:cNvPr id="2" name="TextBox 1"/>
          <p:cNvSpPr txBox="1"/>
          <p:nvPr/>
        </p:nvSpPr>
        <p:spPr>
          <a:xfrm>
            <a:off x="722313" y="5087937"/>
            <a:ext cx="1877438" cy="369332"/>
          </a:xfrm>
          <a:prstGeom prst="rect">
            <a:avLst/>
          </a:prstGeom>
          <a:noFill/>
        </p:spPr>
        <p:txBody>
          <a:bodyPr wrap="none" rtlCol="0">
            <a:spAutoFit/>
          </a:bodyPr>
          <a:lstStyle/>
          <a:p>
            <a:pPr algn="ctr">
              <a:spcAft>
                <a:spcPts val="600"/>
              </a:spcAft>
            </a:pPr>
            <a:r>
              <a:rPr lang="en-US"/>
              <a:t>Proposal </a:t>
            </a:r>
            <a:r>
              <a:rPr lang="en-US" smtClean="0"/>
              <a:t>- 0020 </a:t>
            </a:r>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6"/>
          <p:cNvSpPr txBox="1">
            <a:spLocks noChangeArrowheads="1"/>
          </p:cNvSpPr>
          <p:nvPr/>
        </p:nvSpPr>
        <p:spPr bwMode="auto">
          <a:xfrm>
            <a:off x="4653652" y="4295346"/>
            <a:ext cx="4572000" cy="252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350" defTabSz="914400" eaLnBrk="0" fontAlgn="base" hangingPunct="0">
              <a:spcBef>
                <a:spcPct val="20000"/>
              </a:spcBef>
              <a:spcAft>
                <a:spcPct val="0"/>
              </a:spcAft>
              <a:tabLst>
                <a:tab pos="222250" algn="l"/>
              </a:tabLst>
              <a:defRPr/>
            </a:pPr>
            <a:r>
              <a:rPr lang="en-US" sz="1600" b="1" kern="0" dirty="0">
                <a:ea typeface="ＭＳ Ｐゴシック" pitchFamily="-112" charset="-128"/>
                <a:cs typeface="ＭＳ Ｐゴシック" pitchFamily="-112" charset="-128"/>
              </a:rPr>
              <a:t>Proposal Category:</a:t>
            </a:r>
          </a:p>
          <a:p>
            <a:pPr>
              <a:lnSpc>
                <a:spcPts val="1380"/>
              </a:lnSpc>
            </a:pPr>
            <a:r>
              <a:rPr lang="en-US" sz="1400" dirty="0"/>
              <a:t>☐</a:t>
            </a:r>
            <a:r>
              <a:rPr lang="en-US" sz="1200" kern="0" dirty="0">
                <a:ea typeface="ＭＳ Ｐゴシック" pitchFamily="-112" charset="-128"/>
              </a:rPr>
              <a:t> </a:t>
            </a:r>
            <a:r>
              <a:rPr lang="en-US" sz="1200" dirty="0"/>
              <a:t>Replace/Revitalize Existing AMMOS Capability</a:t>
            </a:r>
          </a:p>
          <a:p>
            <a:pPr>
              <a:lnSpc>
                <a:spcPts val="1380"/>
              </a:lnSpc>
            </a:pPr>
            <a:r>
              <a:rPr lang="en-US" sz="1400" dirty="0"/>
              <a:t>☐</a:t>
            </a:r>
            <a:r>
              <a:rPr lang="en-US" sz="1200" kern="0" dirty="0">
                <a:ea typeface="ＭＳ Ｐゴシック" pitchFamily="-112" charset="-128"/>
              </a:rPr>
              <a:t> </a:t>
            </a:r>
            <a:r>
              <a:rPr lang="en-US" sz="1200" dirty="0"/>
              <a:t>New Capability   </a:t>
            </a:r>
          </a:p>
          <a:p>
            <a:pPr>
              <a:lnSpc>
                <a:spcPts val="1380"/>
              </a:lnSpc>
            </a:pPr>
            <a:r>
              <a:rPr lang="en-US" sz="1400" dirty="0"/>
              <a:t>☐</a:t>
            </a:r>
            <a:r>
              <a:rPr lang="en-US" sz="1400" kern="0" dirty="0">
                <a:ea typeface="ＭＳ Ｐゴシック" pitchFamily="-112" charset="-128"/>
              </a:rPr>
              <a:t> </a:t>
            </a:r>
            <a:r>
              <a:rPr lang="en-US" sz="1200" dirty="0"/>
              <a:t>New AMMOS Capability</a:t>
            </a:r>
          </a:p>
          <a:p>
            <a:pPr>
              <a:lnSpc>
                <a:spcPts val="1380"/>
              </a:lnSpc>
            </a:pPr>
            <a:r>
              <a:rPr lang="en-US" sz="1400" dirty="0"/>
              <a:t>☐</a:t>
            </a:r>
            <a:r>
              <a:rPr lang="en-US" sz="1400" kern="0" dirty="0">
                <a:ea typeface="ＭＳ Ｐゴシック" pitchFamily="-112" charset="-128"/>
              </a:rPr>
              <a:t> </a:t>
            </a:r>
            <a:r>
              <a:rPr lang="en-US" sz="1200" dirty="0"/>
              <a:t>AMMOS Infrastructure</a:t>
            </a:r>
          </a:p>
          <a:p>
            <a:pPr>
              <a:lnSpc>
                <a:spcPts val="1380"/>
              </a:lnSpc>
            </a:pPr>
            <a:r>
              <a:rPr lang="en-US" sz="1400" dirty="0"/>
              <a:t>☐</a:t>
            </a:r>
            <a:r>
              <a:rPr lang="en-US" sz="1400" kern="0" dirty="0">
                <a:ea typeface="ＭＳ Ｐゴシック" pitchFamily="-112" charset="-128"/>
              </a:rPr>
              <a:t> </a:t>
            </a:r>
            <a:r>
              <a:rPr lang="en-US" sz="1200" dirty="0"/>
              <a:t>Technology</a:t>
            </a:r>
          </a:p>
          <a:p>
            <a:pPr>
              <a:lnSpc>
                <a:spcPts val="1380"/>
              </a:lnSpc>
            </a:pPr>
            <a:endParaRPr lang="en-US" sz="1200" dirty="0"/>
          </a:p>
          <a:p>
            <a:pPr>
              <a:lnSpc>
                <a:spcPts val="1380"/>
              </a:lnSpc>
            </a:pPr>
            <a:r>
              <a:rPr lang="en-US" sz="1600" b="1" kern="0" dirty="0">
                <a:ea typeface="ＭＳ Ｐゴシック" pitchFamily="-112" charset="-128"/>
                <a:cs typeface="ＭＳ Ｐゴシック" pitchFamily="-112" charset="-128"/>
              </a:rPr>
              <a:t>Submitted by</a:t>
            </a:r>
            <a:r>
              <a:rPr lang="en-US" sz="1200" kern="0" dirty="0">
                <a:ea typeface="ＭＳ Ｐゴシック" pitchFamily="-112" charset="-128"/>
                <a:cs typeface="ＭＳ Ｐゴシック" pitchFamily="-112" charset="-128"/>
              </a:rPr>
              <a:t>: </a:t>
            </a:r>
            <a:r>
              <a:rPr lang="en-US" sz="1600" kern="0" dirty="0">
                <a:ea typeface="ＭＳ Ｐゴシック" pitchFamily="-112" charset="-128"/>
                <a:cs typeface="ＭＳ Ｐゴシック" pitchFamily="-112" charset="-128"/>
              </a:rPr>
              <a:t>Tara Estlin, 398</a:t>
            </a:r>
            <a:endParaRPr lang="en-US" sz="1200" kern="0" dirty="0">
              <a:ea typeface="ＭＳ Ｐゴシック" pitchFamily="-112" charset="-128"/>
              <a:cs typeface="ＭＳ Ｐゴシック" pitchFamily="-112" charset="-128"/>
            </a:endParaRPr>
          </a:p>
          <a:p>
            <a:pPr>
              <a:lnSpc>
                <a:spcPts val="1380"/>
              </a:lnSpc>
            </a:pPr>
            <a:endParaRPr lang="en-US" sz="1200" kern="0" dirty="0">
              <a:ea typeface="ＭＳ Ｐゴシック" pitchFamily="-112" charset="-128"/>
              <a:cs typeface="ＭＳ Ｐゴシック" pitchFamily="-112" charset="-128"/>
            </a:endParaRPr>
          </a:p>
          <a:p>
            <a:pPr>
              <a:lnSpc>
                <a:spcPts val="1380"/>
              </a:lnSpc>
            </a:pPr>
            <a:r>
              <a:rPr lang="en-US" sz="1600" b="1" kern="0" dirty="0">
                <a:ea typeface="ＭＳ Ｐゴシック" pitchFamily="-112" charset="-128"/>
                <a:cs typeface="ＭＳ Ｐゴシック" pitchFamily="-112" charset="-128"/>
              </a:rPr>
              <a:t>Previewed with Chief Engineer or Tech </a:t>
            </a:r>
            <a:r>
              <a:rPr lang="en-US" sz="1600" b="1" kern="0" dirty="0" err="1">
                <a:ea typeface="ＭＳ Ｐゴシック" pitchFamily="-112" charset="-128"/>
                <a:cs typeface="ＭＳ Ｐゴシック" pitchFamily="-112" charset="-128"/>
              </a:rPr>
              <a:t>Mgr</a:t>
            </a:r>
            <a:r>
              <a:rPr lang="en-US" sz="1600" b="1" kern="0" dirty="0">
                <a:ea typeface="ＭＳ Ｐゴシック" pitchFamily="-112" charset="-128"/>
                <a:cs typeface="ＭＳ Ｐゴシック" pitchFamily="-112" charset="-128"/>
              </a:rPr>
              <a:t> prior to submission (required) </a:t>
            </a:r>
            <a:r>
              <a:rPr lang="en-US" sz="1600" b="1" kern="0" dirty="0">
                <a:ea typeface="ＭＳ Ｐゴシック" pitchFamily="-112" charset="-128"/>
              </a:rPr>
              <a:t>:   </a:t>
            </a:r>
            <a:r>
              <a:rPr lang="en-US" sz="1200" dirty="0"/>
              <a:t>☐</a:t>
            </a:r>
            <a:r>
              <a:rPr lang="en-US" sz="1200" kern="0" dirty="0">
                <a:ea typeface="ＭＳ Ｐゴシック" pitchFamily="-112" charset="-128"/>
              </a:rPr>
              <a:t>  Yes </a:t>
            </a:r>
            <a:r>
              <a:rPr lang="en-US" sz="1200" dirty="0"/>
              <a:t>☐</a:t>
            </a:r>
            <a:r>
              <a:rPr lang="en-US" sz="1200" kern="0" dirty="0">
                <a:ea typeface="ＭＳ Ｐゴシック" pitchFamily="-112" charset="-128"/>
              </a:rPr>
              <a:t> No</a:t>
            </a:r>
            <a:endParaRPr kumimoji="0" lang="en-US" sz="1400" b="0" i="1" u="none" strike="noStrike" kern="0" cap="none" spc="0" normalizeH="0" baseline="0" dirty="0">
              <a:ln>
                <a:noFill/>
              </a:ln>
              <a:solidFill>
                <a:schemeClr val="tx1"/>
              </a:solidFill>
              <a:effectLst/>
              <a:uLnTx/>
              <a:uFillTx/>
              <a:ea typeface="ＭＳ Ｐゴシック" pitchFamily="-112" charset="-128"/>
            </a:endParaRPr>
          </a:p>
          <a:p>
            <a:pPr marL="502920" lvl="1" indent="-223838" eaLnBrk="0" hangingPunct="0">
              <a:spcBef>
                <a:spcPct val="20000"/>
              </a:spcBef>
              <a:buFontTx/>
              <a:buChar char="•"/>
              <a:tabLst>
                <a:tab pos="222250" algn="l"/>
              </a:tabLst>
              <a:defRPr/>
            </a:pPr>
            <a:endParaRPr kumimoji="0" lang="en-US" sz="1400" b="0" i="1" u="none" strike="noStrike" kern="0" cap="none" spc="0" normalizeH="0" baseline="0" noProof="0" dirty="0">
              <a:ln>
                <a:noFill/>
              </a:ln>
              <a:solidFill>
                <a:schemeClr val="tx1"/>
              </a:solidFill>
              <a:effectLst/>
              <a:uLnTx/>
              <a:uFillTx/>
              <a:ea typeface="ＭＳ Ｐゴシック" pitchFamily="-112" charset="-128"/>
            </a:endParaRPr>
          </a:p>
        </p:txBody>
      </p:sp>
      <p:sp>
        <p:nvSpPr>
          <p:cNvPr id="27" name="Rectangle 6"/>
          <p:cNvSpPr txBox="1">
            <a:spLocks noChangeArrowheads="1"/>
          </p:cNvSpPr>
          <p:nvPr/>
        </p:nvSpPr>
        <p:spPr bwMode="auto">
          <a:xfrm>
            <a:off x="4631637" y="1091702"/>
            <a:ext cx="4515185" cy="317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350" defTabSz="914400" eaLnBrk="0" fontAlgn="base" hangingPunct="0">
              <a:spcBef>
                <a:spcPct val="20000"/>
              </a:spcBef>
              <a:spcAft>
                <a:spcPct val="0"/>
              </a:spcAft>
              <a:tabLst>
                <a:tab pos="222250" algn="l"/>
              </a:tabLst>
              <a:defRPr/>
            </a:pPr>
            <a:r>
              <a:rPr lang="en-US" sz="1600" b="1" kern="0" dirty="0">
                <a:ea typeface="ＭＳ Ｐゴシック" pitchFamily="-112" charset="-128"/>
                <a:cs typeface="ＭＳ Ｐゴシック" pitchFamily="-112" charset="-128"/>
              </a:rPr>
              <a:t>Alignment with </a:t>
            </a:r>
            <a:r>
              <a:rPr lang="en-US" sz="1600" b="1" u="sng" kern="0" dirty="0">
                <a:ea typeface="ＭＳ Ｐゴシック" pitchFamily="-112" charset="-128"/>
                <a:cs typeface="ＭＳ Ｐゴシック" pitchFamily="-112" charset="-128"/>
              </a:rPr>
              <a:t>System</a:t>
            </a:r>
            <a:r>
              <a:rPr lang="en-US" sz="1600" b="1" kern="0" dirty="0">
                <a:ea typeface="ＭＳ Ｐゴシック" pitchFamily="-112" charset="-128"/>
                <a:cs typeface="ＭＳ Ｐゴシック" pitchFamily="-112" charset="-128"/>
              </a:rPr>
              <a:t> Strategic Plan</a:t>
            </a:r>
            <a:endParaRPr lang="en-US" sz="1600" b="1" i="1" kern="0" dirty="0">
              <a:ea typeface="ＭＳ Ｐゴシック" pitchFamily="-112" charset="-128"/>
              <a:cs typeface="ＭＳ Ｐゴシック" pitchFamily="-112" charset="-128"/>
            </a:endParaRP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Addresses following AMMOS System Strategic goals:</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Reduce mission operations cost and risk</a:t>
            </a:r>
          </a:p>
          <a:p>
            <a:pPr marL="692150" lvl="2" indent="-222250" defTabSz="914400" eaLnBrk="0" fontAlgn="base" hangingPunct="0">
              <a:lnSpc>
                <a:spcPts val="1140"/>
              </a:lnSpc>
              <a:spcBef>
                <a:spcPct val="20000"/>
              </a:spcBef>
              <a:spcAft>
                <a:spcPct val="0"/>
              </a:spcAft>
              <a:buFontTx/>
              <a:buChar char="•"/>
              <a:tabLst>
                <a:tab pos="222250" algn="l"/>
              </a:tabLst>
              <a:defRPr/>
            </a:pPr>
            <a:r>
              <a:rPr lang="en-US" sz="1100" kern="0" dirty="0">
                <a:ea typeface="ＭＳ Ｐゴシック" pitchFamily="-112" charset="-128"/>
                <a:cs typeface="ＭＳ Ｐゴシック" pitchFamily="-112" charset="-128"/>
              </a:rPr>
              <a:t>Fast data problem and anomaly identification</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Leverage technological advances in computing</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Broadens AMMOS to Support Future Missions</a:t>
            </a:r>
          </a:p>
          <a:p>
            <a:pPr marL="692150" lvl="2" indent="-222250" defTabSz="914400" eaLnBrk="0" fontAlgn="base" hangingPunct="0">
              <a:lnSpc>
                <a:spcPts val="1140"/>
              </a:lnSpc>
              <a:spcBef>
                <a:spcPct val="20000"/>
              </a:spcBef>
              <a:spcAft>
                <a:spcPct val="0"/>
              </a:spcAft>
              <a:buFontTx/>
              <a:buChar char="•"/>
              <a:tabLst>
                <a:tab pos="222250" algn="l"/>
              </a:tabLst>
              <a:defRPr/>
            </a:pPr>
            <a:r>
              <a:rPr lang="en-US" sz="1100" kern="0" dirty="0">
                <a:ea typeface="ＭＳ Ｐゴシック" pitchFamily="-112" charset="-128"/>
                <a:cs typeface="ＭＳ Ｐゴシック" pitchFamily="-112" charset="-128"/>
              </a:rPr>
              <a:t>Supports increased data volumes and data rate</a:t>
            </a: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Addresses Elements of Systems Strategic Roadmap</a:t>
            </a:r>
          </a:p>
          <a:p>
            <a:pPr marL="460375" lvl="1" indent="-220663" defTabSz="914400" eaLnBrk="0" fontAlgn="base" hangingPunct="0">
              <a:lnSpc>
                <a:spcPts val="1140"/>
              </a:lnSpc>
              <a:spcBef>
                <a:spcPct val="20000"/>
              </a:spcBef>
              <a:spcAft>
                <a:spcPct val="0"/>
              </a:spcAft>
              <a:buFont typeface=".HelveticaNeueDeskInterface-Regular" charset="-120"/>
              <a:buChar char="-"/>
              <a:tabLst>
                <a:tab pos="222250" algn="l"/>
              </a:tabLst>
              <a:defRPr/>
            </a:pPr>
            <a:r>
              <a:rPr lang="en-US" sz="1100" kern="0" dirty="0">
                <a:ea typeface="ＭＳ Ｐゴシック" pitchFamily="-112" charset="-128"/>
                <a:cs typeface="ＭＳ Ｐゴシック" pitchFamily="-112" charset="-128"/>
              </a:rPr>
              <a:t>High performance queries (s/c data) enabling support for faster operational decisions</a:t>
            </a:r>
            <a:endParaRPr lang="en-US" sz="1200" kern="0" dirty="0">
              <a:ea typeface="ＭＳ Ｐゴシック" pitchFamily="-112" charset="-128"/>
              <a:cs typeface="ＭＳ Ｐゴシック" pitchFamily="-112" charset="-128"/>
            </a:endParaRPr>
          </a:p>
          <a:p>
            <a:pPr marL="230188" indent="-223838" defTabSz="914400" eaLnBrk="0" fontAlgn="base" hangingPunct="0">
              <a:spcBef>
                <a:spcPct val="20000"/>
              </a:spcBef>
              <a:spcAft>
                <a:spcPct val="0"/>
              </a:spcAft>
              <a:buFontTx/>
              <a:buChar char="•"/>
              <a:tabLst>
                <a:tab pos="222250" algn="l"/>
              </a:tabLst>
              <a:defRPr/>
            </a:pPr>
            <a:r>
              <a:rPr lang="en-US" sz="1200" kern="0" dirty="0">
                <a:ea typeface="ＭＳ Ｐゴシック" pitchFamily="-112" charset="-128"/>
                <a:cs typeface="ＭＳ Ｐゴシック" pitchFamily="-112" charset="-128"/>
              </a:rPr>
              <a:t>System applicable to operations, science data analysis, engineering data analysis and multiple mission phases</a:t>
            </a:r>
          </a:p>
          <a:p>
            <a:pPr marL="6350" lvl="0" defTabSz="914400" eaLnBrk="0" fontAlgn="base" hangingPunct="0">
              <a:spcBef>
                <a:spcPct val="20000"/>
              </a:spcBef>
              <a:spcAft>
                <a:spcPct val="0"/>
              </a:spcAft>
              <a:tabLst>
                <a:tab pos="222250" algn="l"/>
              </a:tabLst>
              <a:defRPr/>
            </a:pPr>
            <a:r>
              <a:rPr lang="en-US" sz="1400" b="1" kern="0" dirty="0">
                <a:ea typeface="ＭＳ Ｐゴシック" pitchFamily="-112" charset="-128"/>
                <a:cs typeface="ＭＳ Ｐゴシック" pitchFamily="-112" charset="-128"/>
              </a:rPr>
              <a:t>Mission Relevance </a:t>
            </a:r>
          </a:p>
          <a:p>
            <a:pPr marL="230188" indent="-223838" defTabSz="914400" eaLnBrk="0" fontAlgn="base" hangingPunct="0">
              <a:spcAft>
                <a:spcPct val="0"/>
              </a:spcAft>
              <a:buFontTx/>
              <a:buChar char="•"/>
              <a:tabLst>
                <a:tab pos="222250" algn="l"/>
              </a:tabLst>
              <a:defRPr/>
            </a:pPr>
            <a:r>
              <a:rPr lang="en-US" sz="1200" b="1" kern="0" dirty="0">
                <a:ea typeface="ＭＳ Ｐゴシック" pitchFamily="-112" charset="-128"/>
              </a:rPr>
              <a:t>Users</a:t>
            </a:r>
            <a:r>
              <a:rPr lang="en-US" sz="1200" kern="0" dirty="0">
                <a:ea typeface="ＭＳ Ｐゴシック" pitchFamily="-112" charset="-128"/>
              </a:rPr>
              <a:t>:  </a:t>
            </a:r>
            <a:r>
              <a:rPr lang="en-US" sz="1200" dirty="0"/>
              <a:t>☐</a:t>
            </a:r>
            <a:r>
              <a:rPr lang="en-US" sz="1200" kern="0" dirty="0">
                <a:ea typeface="ＭＳ Ｐゴシック" pitchFamily="-112" charset="-128"/>
              </a:rPr>
              <a:t>  Existing Missions    </a:t>
            </a:r>
            <a:r>
              <a:rPr lang="en-US" sz="1200" dirty="0"/>
              <a:t>☐</a:t>
            </a:r>
            <a:r>
              <a:rPr lang="en-US" sz="1200" kern="0" dirty="0">
                <a:ea typeface="ＭＳ Ｐゴシック" pitchFamily="-112" charset="-128"/>
              </a:rPr>
              <a:t>  New Missions</a:t>
            </a:r>
          </a:p>
          <a:p>
            <a:pPr marL="6350" defTabSz="914400" eaLnBrk="0" fontAlgn="base" hangingPunct="0">
              <a:spcAft>
                <a:spcPct val="0"/>
              </a:spcAft>
              <a:tabLst>
                <a:tab pos="222250" algn="l"/>
              </a:tabLst>
              <a:defRPr/>
            </a:pPr>
            <a:r>
              <a:rPr lang="en-US" sz="1200" kern="0" dirty="0">
                <a:ea typeface="ＭＳ Ｐゴシック" pitchFamily="-112" charset="-128"/>
              </a:rPr>
              <a:t>	</a:t>
            </a:r>
            <a:r>
              <a:rPr lang="en-US" sz="1200" b="1" kern="0" dirty="0">
                <a:ea typeface="ＭＳ Ｐゴシック" pitchFamily="-112" charset="-128"/>
              </a:rPr>
              <a:t>List Missions/users: </a:t>
            </a:r>
            <a:r>
              <a:rPr lang="en-US" sz="1200" kern="0" dirty="0">
                <a:ea typeface="ＭＳ Ｐゴシック" pitchFamily="-112" charset="-128"/>
              </a:rPr>
              <a:t>All </a:t>
            </a:r>
            <a:r>
              <a:rPr lang="en-US" sz="1200" kern="0" dirty="0" smtClean="0">
                <a:ea typeface="ＭＳ Ｐゴシック" pitchFamily="-112" charset="-128"/>
              </a:rPr>
              <a:t>planetary/Earth </a:t>
            </a:r>
            <a:r>
              <a:rPr lang="en-US" sz="1200" kern="0" dirty="0">
                <a:ea typeface="ＭＳ Ｐゴシック" pitchFamily="-112" charset="-128"/>
              </a:rPr>
              <a:t>missions with large amounts of data downlink </a:t>
            </a:r>
            <a:r>
              <a:rPr lang="en-US" sz="1200" kern="0" dirty="0" smtClean="0">
                <a:ea typeface="ＭＳ Ｐゴシック" pitchFamily="-112" charset="-128"/>
              </a:rPr>
              <a:t>(Europa</a:t>
            </a:r>
            <a:r>
              <a:rPr lang="en-US" sz="1200" kern="0" dirty="0">
                <a:ea typeface="ＭＳ Ｐゴシック" pitchFamily="-112" charset="-128"/>
              </a:rPr>
              <a:t>, M2020, </a:t>
            </a:r>
            <a:r>
              <a:rPr lang="en-US" sz="1200" kern="0" dirty="0" smtClean="0">
                <a:ea typeface="ＭＳ Ｐゴシック" pitchFamily="-112" charset="-128"/>
              </a:rPr>
              <a:t>SWOT, OCO3, etc.)</a:t>
            </a:r>
            <a:endParaRPr lang="en-US" sz="1200" i="1" kern="0" dirty="0">
              <a:ea typeface="ＭＳ Ｐゴシック" pitchFamily="-112" charset="-128"/>
              <a:cs typeface="ＭＳ Ｐゴシック" pitchFamily="-112" charset="-128"/>
            </a:endParaRPr>
          </a:p>
          <a:p>
            <a:pPr marL="502920" lvl="1" indent="-223838" eaLnBrk="0" hangingPunct="0">
              <a:spcBef>
                <a:spcPct val="20000"/>
              </a:spcBef>
              <a:buFontTx/>
              <a:buChar char="•"/>
              <a:tabLst>
                <a:tab pos="222250" algn="l"/>
              </a:tabLst>
              <a:defRPr/>
            </a:pPr>
            <a:endParaRPr kumimoji="0" lang="en-US" sz="1400" b="0" i="1" u="none" strike="noStrike" kern="0" cap="none" spc="0" normalizeH="0" baseline="0" dirty="0">
              <a:ln>
                <a:noFill/>
              </a:ln>
              <a:solidFill>
                <a:schemeClr val="tx1"/>
              </a:solidFill>
              <a:effectLst/>
              <a:uLnTx/>
              <a:uFillTx/>
              <a:ea typeface="ＭＳ Ｐゴシック" pitchFamily="-112" charset="-128"/>
            </a:endParaRPr>
          </a:p>
          <a:p>
            <a:pPr marL="502920" lvl="1" indent="-223838" eaLnBrk="0" hangingPunct="0">
              <a:spcBef>
                <a:spcPct val="20000"/>
              </a:spcBef>
              <a:buFontTx/>
              <a:buChar char="•"/>
              <a:tabLst>
                <a:tab pos="222250" algn="l"/>
              </a:tabLst>
              <a:defRPr/>
            </a:pPr>
            <a:endParaRPr kumimoji="0" lang="en-US" sz="1400" b="0" i="1" u="none" strike="noStrike" kern="0" cap="none" spc="0" normalizeH="0" baseline="0" noProof="0" dirty="0">
              <a:ln>
                <a:noFill/>
              </a:ln>
              <a:solidFill>
                <a:schemeClr val="tx1"/>
              </a:solidFill>
              <a:effectLst/>
              <a:uLnTx/>
              <a:uFillTx/>
              <a:ea typeface="ＭＳ Ｐゴシック" pitchFamily="-112" charset="-128"/>
            </a:endParaRPr>
          </a:p>
        </p:txBody>
      </p:sp>
      <p:sp>
        <p:nvSpPr>
          <p:cNvPr id="6" name="Line 2"/>
          <p:cNvSpPr>
            <a:spLocks noChangeShapeType="1"/>
          </p:cNvSpPr>
          <p:nvPr/>
        </p:nvSpPr>
        <p:spPr bwMode="auto">
          <a:xfrm>
            <a:off x="285415" y="4264339"/>
            <a:ext cx="8305800" cy="0"/>
          </a:xfrm>
          <a:prstGeom prst="line">
            <a:avLst/>
          </a:prstGeom>
          <a:noFill/>
          <a:ln w="28575">
            <a:solidFill>
              <a:schemeClr val="accent2"/>
            </a:solidFill>
            <a:round/>
            <a:headEnd/>
            <a:tailEnd/>
          </a:ln>
        </p:spPr>
        <p:txBody>
          <a:bodyPr wrap="none" anchor="ctr">
            <a:prstTxWarp prst="textNoShape">
              <a:avLst/>
            </a:prstTxWarp>
          </a:bodyPr>
          <a:lstStyle/>
          <a:p>
            <a:endParaRPr lang="en-US" sz="1400"/>
          </a:p>
        </p:txBody>
      </p:sp>
      <p:sp>
        <p:nvSpPr>
          <p:cNvPr id="7" name="Rectangle 6"/>
          <p:cNvSpPr txBox="1">
            <a:spLocks noChangeArrowheads="1"/>
          </p:cNvSpPr>
          <p:nvPr/>
        </p:nvSpPr>
        <p:spPr bwMode="auto">
          <a:xfrm>
            <a:off x="171115" y="1040859"/>
            <a:ext cx="4419600" cy="31253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0188" marR="0" lvl="0" indent="-223838" algn="l" defTabSz="914400" rtl="0" eaLnBrk="0" fontAlgn="base" latinLnBrk="0" hangingPunct="0">
              <a:lnSpc>
                <a:spcPct val="100000"/>
              </a:lnSpc>
              <a:spcAft>
                <a:spcPct val="0"/>
              </a:spcAft>
              <a:buClrTx/>
              <a:buSzTx/>
              <a:tabLst>
                <a:tab pos="165100" algn="l"/>
              </a:tabLst>
              <a:defRPr/>
            </a:pPr>
            <a:r>
              <a:rPr lang="en-US" sz="1600" b="1" kern="0" dirty="0">
                <a:ea typeface="ＭＳ Ｐゴシック" pitchFamily="-112" charset="-128"/>
                <a:cs typeface="ＭＳ Ｐゴシック" pitchFamily="-112" charset="-128"/>
              </a:rPr>
              <a:t>Objective:</a:t>
            </a:r>
          </a:p>
          <a:p>
            <a:pPr marL="230188" indent="-223838" defTabSz="914400" eaLnBrk="0" fontAlgn="base" hangingPunct="0">
              <a:spcAft>
                <a:spcPct val="0"/>
              </a:spcAft>
              <a:buFont typeface="Arial"/>
              <a:buChar char="•"/>
              <a:tabLst>
                <a:tab pos="165100" algn="l"/>
              </a:tabLst>
              <a:defRPr/>
            </a:pPr>
            <a:r>
              <a:rPr lang="en-US" sz="1200" i="1" kern="0" dirty="0">
                <a:ea typeface="ＭＳ Ｐゴシック" pitchFamily="-112" charset="-128"/>
                <a:cs typeface="ＭＳ Ｐゴシック" pitchFamily="-112" charset="-128"/>
              </a:rPr>
              <a:t>Develop automated tool using machine learning techniques to quickly scan mission science and engineering data to reveal structures and problems</a:t>
            </a:r>
          </a:p>
          <a:p>
            <a:pPr marL="230188" indent="-223838" defTabSz="914400" eaLnBrk="0" fontAlgn="base" hangingPunct="0">
              <a:spcAft>
                <a:spcPct val="0"/>
              </a:spcAft>
              <a:buFont typeface="Arial"/>
              <a:buChar char="•"/>
              <a:tabLst>
                <a:tab pos="165100" algn="l"/>
              </a:tabLst>
              <a:defRPr/>
            </a:pPr>
            <a:r>
              <a:rPr lang="en-US" sz="1200" i="1" kern="0" dirty="0">
                <a:ea typeface="ＭＳ Ｐゴシック" pitchFamily="-112" charset="-128"/>
                <a:cs typeface="ＭＳ Ｐゴシック" pitchFamily="-112" charset="-128"/>
              </a:rPr>
              <a:t>Can flag anomalies and/or select best subset of data for later, more detailed analysis</a:t>
            </a: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4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endParaRPr lang="en-US" sz="10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tabLst>
                <a:tab pos="165100" algn="l"/>
              </a:tabLst>
              <a:defRPr/>
            </a:pPr>
            <a:r>
              <a:rPr lang="en-US" sz="1600" b="1" kern="0" dirty="0">
                <a:ea typeface="ＭＳ Ｐゴシック" pitchFamily="-112" charset="-128"/>
                <a:cs typeface="ＭＳ Ｐゴシック" pitchFamily="-112" charset="-128"/>
              </a:rPr>
              <a:t>Motivation:</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Ops, engineering, science datasets are large &amp; complex</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Time-critical need to see data contents &amp; quality</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Data problems not immediately noticed since buried in data</a:t>
            </a:r>
          </a:p>
          <a:p>
            <a:pPr marL="230188" indent="-223838" defTabSz="914400" eaLnBrk="0" fontAlgn="base" hangingPunct="0">
              <a:spcAft>
                <a:spcPct val="0"/>
              </a:spcAft>
              <a:buFont typeface="Arial"/>
              <a:buChar char="•"/>
              <a:tabLst>
                <a:tab pos="165100" algn="l"/>
              </a:tabLst>
              <a:defRPr/>
            </a:pPr>
            <a:r>
              <a:rPr lang="en-US" sz="1200" kern="0" dirty="0">
                <a:ea typeface="ＭＳ Ｐゴシック" pitchFamily="-112" charset="-128"/>
                <a:cs typeface="ＭＳ Ｐゴシック" pitchFamily="-112" charset="-128"/>
              </a:rPr>
              <a:t>Custom data monitors limited; much analysis still manual</a:t>
            </a:r>
            <a:endParaRPr lang="en-US" sz="1200" b="1" kern="0" dirty="0">
              <a:ea typeface="ＭＳ Ｐゴシック" pitchFamily="-112" charset="-128"/>
              <a:cs typeface="ＭＳ Ｐゴシック" pitchFamily="-112" charset="-128"/>
            </a:endParaRPr>
          </a:p>
          <a:p>
            <a:pPr marL="230188" marR="0" lvl="0" indent="-223838" algn="l" defTabSz="914400" rtl="0" eaLnBrk="0" fontAlgn="base" latinLnBrk="0" hangingPunct="0">
              <a:lnSpc>
                <a:spcPct val="100000"/>
              </a:lnSpc>
              <a:spcAft>
                <a:spcPct val="0"/>
              </a:spcAft>
              <a:buClrTx/>
              <a:buSzTx/>
              <a:buFontTx/>
              <a:buChar char="•"/>
              <a:tabLst>
                <a:tab pos="165100" algn="l"/>
              </a:tabLst>
              <a:defRPr/>
            </a:pPr>
            <a:endParaRPr kumimoji="0" lang="en-US" sz="1400" b="1" i="0" u="none" strike="noStrike" kern="0" cap="none" spc="0" normalizeH="0" baseline="0" noProof="0" dirty="0">
              <a:ln>
                <a:noFill/>
              </a:ln>
              <a:solidFill>
                <a:schemeClr val="tx1"/>
              </a:solidFill>
              <a:effectLst/>
              <a:uLnTx/>
              <a:uFillTx/>
              <a:ea typeface="ＭＳ Ｐゴシック" pitchFamily="-112" charset="-128"/>
              <a:cs typeface="ＭＳ Ｐゴシック" pitchFamily="-112" charset="-128"/>
            </a:endParaRPr>
          </a:p>
        </p:txBody>
      </p:sp>
      <p:sp>
        <p:nvSpPr>
          <p:cNvPr id="22" name="Line 3"/>
          <p:cNvSpPr>
            <a:spLocks noChangeShapeType="1"/>
          </p:cNvSpPr>
          <p:nvPr/>
        </p:nvSpPr>
        <p:spPr bwMode="auto">
          <a:xfrm>
            <a:off x="4628815" y="1245199"/>
            <a:ext cx="0" cy="5618920"/>
          </a:xfrm>
          <a:prstGeom prst="line">
            <a:avLst/>
          </a:prstGeom>
          <a:noFill/>
          <a:ln w="28575">
            <a:solidFill>
              <a:schemeClr val="accent2"/>
            </a:solidFill>
            <a:round/>
            <a:headEnd/>
            <a:tailEnd/>
          </a:ln>
        </p:spPr>
        <p:txBody>
          <a:bodyPr wrap="none" anchor="ctr">
            <a:prstTxWarp prst="textNoShape">
              <a:avLst/>
            </a:prstTxWarp>
          </a:bodyPr>
          <a:lstStyle/>
          <a:p>
            <a:endParaRPr lang="en-US" sz="1400"/>
          </a:p>
        </p:txBody>
      </p:sp>
      <p:sp>
        <p:nvSpPr>
          <p:cNvPr id="21" name="Rectangle 6"/>
          <p:cNvSpPr txBox="1">
            <a:spLocks noChangeArrowheads="1"/>
          </p:cNvSpPr>
          <p:nvPr/>
        </p:nvSpPr>
        <p:spPr bwMode="auto">
          <a:xfrm>
            <a:off x="171115" y="4298492"/>
            <a:ext cx="4572000" cy="25286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525" marR="0" lvl="0" indent="-193675" algn="l" defTabSz="914400" rtl="0" eaLnBrk="0" fontAlgn="base" latinLnBrk="0" hangingPunct="0">
              <a:lnSpc>
                <a:spcPct val="100000"/>
              </a:lnSpc>
              <a:spcBef>
                <a:spcPct val="20000"/>
              </a:spcBef>
              <a:spcAft>
                <a:spcPct val="0"/>
              </a:spcAft>
              <a:buClrTx/>
              <a:buSzTx/>
              <a:tabLst>
                <a:tab pos="222250" algn="l"/>
              </a:tabLst>
              <a:defRPr/>
            </a:pPr>
            <a:r>
              <a:rPr kumimoji="0" lang="en-US" sz="1600" b="1" i="0" u="none" strike="noStrike" kern="0" cap="none" spc="0" normalizeH="0" baseline="0" noProof="0" dirty="0">
                <a:ln>
                  <a:noFill/>
                </a:ln>
                <a:solidFill>
                  <a:schemeClr val="tx1"/>
                </a:solidFill>
                <a:effectLst/>
                <a:uLnTx/>
                <a:uFillTx/>
                <a:ea typeface="ＭＳ Ｐゴシック" pitchFamily="-112" charset="-128"/>
                <a:cs typeface="ＭＳ Ｐゴシック" pitchFamily="-112" charset="-128"/>
              </a:rPr>
              <a:t>Benefits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Risk Reduction: Rapidly recognize problems in</a:t>
            </a:r>
            <a:r>
              <a:rPr lang="en-US" sz="1200" kern="0" dirty="0">
                <a:ea typeface="ＭＳ Ｐゴシック" pitchFamily="-112" charset="-128"/>
              </a:rPr>
              <a:t> </a:t>
            </a:r>
            <a:r>
              <a:rPr lang="en-US" sz="1200" kern="0" dirty="0">
                <a:solidFill>
                  <a:srgbClr val="023DFF"/>
                </a:solidFill>
                <a:ea typeface="ＭＳ Ｐゴシック" pitchFamily="-112" charset="-128"/>
              </a:rPr>
              <a:t>data</a:t>
            </a:r>
          </a:p>
          <a:p>
            <a:pPr marL="466725" lvl="3" indent="-193675" defTabSz="914400" eaLnBrk="0" fontAlgn="base" hangingPunct="0">
              <a:spcAft>
                <a:spcPct val="0"/>
              </a:spcAft>
              <a:buFont typeface=".HelveticaNeueDeskInterface-Regular" charset="-120"/>
              <a:buChar char="-"/>
              <a:tabLst>
                <a:tab pos="222250" algn="l"/>
              </a:tabLst>
              <a:defRPr/>
            </a:pPr>
            <a:r>
              <a:rPr lang="en-US" sz="1200" kern="0" dirty="0">
                <a:ea typeface="ＭＳ Ｐゴシック" pitchFamily="-112" charset="-128"/>
              </a:rPr>
              <a:t>M</a:t>
            </a:r>
            <a:r>
              <a:rPr kumimoji="0" lang="en-US" sz="1200" b="0" i="0" u="none" strike="noStrike" kern="0" cap="none" spc="0" normalizeH="0" noProof="0" dirty="0" err="1">
                <a:ln>
                  <a:noFill/>
                </a:ln>
                <a:solidFill>
                  <a:schemeClr val="tx1"/>
                </a:solidFill>
                <a:effectLst/>
                <a:uLnTx/>
                <a:uFillTx/>
                <a:ea typeface="ＭＳ Ｐゴシック" pitchFamily="-112" charset="-128"/>
              </a:rPr>
              <a:t>issing</a:t>
            </a:r>
            <a:r>
              <a:rPr kumimoji="0" lang="en-US" sz="1200" b="0" i="0" u="none" strike="noStrike" kern="0" cap="none" spc="0" normalizeH="0" noProof="0" dirty="0">
                <a:ln>
                  <a:noFill/>
                </a:ln>
                <a:solidFill>
                  <a:schemeClr val="tx1"/>
                </a:solidFill>
                <a:effectLst/>
                <a:uLnTx/>
                <a:uFillTx/>
                <a:ea typeface="ＭＳ Ｐゴシック" pitchFamily="-112" charset="-128"/>
              </a:rPr>
              <a:t> values, unexpected correlations</a:t>
            </a:r>
          </a:p>
          <a:p>
            <a:pPr marL="466725" lvl="3" indent="-193675" defTabSz="914400" eaLnBrk="0" fontAlgn="base" hangingPunct="0">
              <a:spcAft>
                <a:spcPct val="0"/>
              </a:spcAft>
              <a:buFont typeface=".HelveticaNeueDeskInterface-Regular" charset="-120"/>
              <a:buChar char="-"/>
              <a:tabLst>
                <a:tab pos="222250" algn="l"/>
              </a:tabLst>
              <a:defRPr/>
            </a:pPr>
            <a:r>
              <a:rPr lang="en-US" sz="1200" kern="0" dirty="0">
                <a:ea typeface="ＭＳ Ｐゴシック" pitchFamily="-112" charset="-128"/>
              </a:rPr>
              <a:t>Changes in data </a:t>
            </a:r>
            <a:r>
              <a:rPr lang="en-US" sz="1200" kern="0" dirty="0" smtClean="0">
                <a:ea typeface="ＭＳ Ｐゴシック" pitchFamily="-112" charset="-128"/>
              </a:rPr>
              <a:t>relationships, bi-modality</a:t>
            </a:r>
            <a:endParaRPr kumimoji="0" lang="en-US" sz="1200" b="0" i="0" u="none" strike="noStrike" kern="0" cap="none" spc="0" normalizeH="0" noProof="0" dirty="0">
              <a:ln>
                <a:noFill/>
              </a:ln>
              <a:solidFill>
                <a:schemeClr val="tx1"/>
              </a:solidFill>
              <a:effectLst/>
              <a:uLnTx/>
              <a:uFillTx/>
              <a:ea typeface="ＭＳ Ｐゴシック" pitchFamily="-112" charset="-128"/>
            </a:endParaRPr>
          </a:p>
          <a:p>
            <a:pPr marL="9525" indent="-193675" defTabSz="914400" eaLnBrk="0" fontAlgn="base" hangingPunct="0">
              <a:spcAft>
                <a:spcPct val="0"/>
              </a:spcAft>
              <a:buFont typeface="Arial"/>
              <a:buChar char="•"/>
              <a:tabLst>
                <a:tab pos="222250" algn="l"/>
              </a:tabLst>
              <a:defRPr/>
            </a:pPr>
            <a:r>
              <a:rPr lang="en-US" sz="1200" kern="0" baseline="0" dirty="0">
                <a:solidFill>
                  <a:srgbClr val="023DFF"/>
                </a:solidFill>
                <a:ea typeface="ＭＳ Ｐゴシック" pitchFamily="-112" charset="-128"/>
              </a:rPr>
              <a:t>Identify</a:t>
            </a:r>
            <a:r>
              <a:rPr lang="en-US" sz="1200" kern="0" dirty="0">
                <a:solidFill>
                  <a:srgbClr val="023DFF"/>
                </a:solidFill>
                <a:ea typeface="ＭＳ Ｐゴシック" pitchFamily="-112" charset="-128"/>
              </a:rPr>
              <a:t> multiple populations</a:t>
            </a:r>
            <a:r>
              <a:rPr lang="en-US" sz="1200" kern="0" dirty="0">
                <a:ea typeface="ＭＳ Ｐゴシック" pitchFamily="-112" charset="-128"/>
              </a:rPr>
              <a:t>: require statistics analysis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Isolate anomalies</a:t>
            </a:r>
            <a:r>
              <a:rPr lang="en-US" sz="1200" kern="0" dirty="0">
                <a:ea typeface="ＭＳ Ｐゴシック" pitchFamily="-112" charset="-128"/>
              </a:rPr>
              <a:t>: for later study or omission</a:t>
            </a:r>
          </a:p>
          <a:p>
            <a:pPr marL="9525" indent="-193675" defTabSz="914400" eaLnBrk="0" fontAlgn="base" hangingPunct="0">
              <a:spcAft>
                <a:spcPct val="0"/>
              </a:spcAft>
              <a:buFont typeface="Arial"/>
              <a:buChar char="•"/>
              <a:tabLst>
                <a:tab pos="222250" algn="l"/>
              </a:tabLst>
              <a:defRPr/>
            </a:pPr>
            <a:r>
              <a:rPr kumimoji="0" lang="en-US" sz="1200" b="0" i="0" u="none" strike="noStrike" kern="0" cap="none" spc="0" normalizeH="0" baseline="0" noProof="0" dirty="0">
                <a:ln>
                  <a:noFill/>
                </a:ln>
                <a:solidFill>
                  <a:srgbClr val="023DFF"/>
                </a:solidFill>
                <a:effectLst/>
                <a:uLnTx/>
                <a:uFillTx/>
                <a:ea typeface="ＭＳ Ｐゴシック" pitchFamily="-112" charset="-128"/>
              </a:rPr>
              <a:t>Search</a:t>
            </a:r>
            <a:r>
              <a:rPr kumimoji="0" lang="en-US" sz="1200" b="0" i="0" u="none" strike="noStrike" kern="0" cap="none" spc="0" normalizeH="0" noProof="0" dirty="0">
                <a:ln>
                  <a:noFill/>
                </a:ln>
                <a:solidFill>
                  <a:srgbClr val="023DFF"/>
                </a:solidFill>
                <a:effectLst/>
                <a:uLnTx/>
                <a:uFillTx/>
                <a:ea typeface="ＭＳ Ｐゴシック" pitchFamily="-112" charset="-128"/>
              </a:rPr>
              <a:t> by example</a:t>
            </a:r>
            <a:r>
              <a:rPr kumimoji="0" lang="en-US" sz="1200" b="0" i="0" u="none" strike="noStrike" kern="0" cap="none" spc="0" normalizeH="0" noProof="0" dirty="0">
                <a:ln>
                  <a:noFill/>
                </a:ln>
                <a:solidFill>
                  <a:schemeClr val="tx1"/>
                </a:solidFill>
                <a:effectLst/>
                <a:uLnTx/>
                <a:uFillTx/>
                <a:ea typeface="ＭＳ Ｐゴシック" pitchFamily="-112" charset="-128"/>
              </a:rPr>
              <a:t>: “e</a:t>
            </a:r>
            <a:r>
              <a:rPr lang="en-US" sz="1200" kern="0" dirty="0">
                <a:ea typeface="ＭＳ Ｐゴシック" pitchFamily="-112" charset="-128"/>
              </a:rPr>
              <a:t>vents like this” in entire dataset</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Faster Research Results</a:t>
            </a:r>
            <a:r>
              <a:rPr lang="en-US" sz="1200" kern="0" dirty="0">
                <a:ea typeface="ＭＳ Ｐゴシック" pitchFamily="-112" charset="-128"/>
              </a:rPr>
              <a:t>: Weeks of initial survey removed</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Rigorous Stats</a:t>
            </a:r>
            <a:r>
              <a:rPr lang="en-US" sz="1200" kern="0" dirty="0">
                <a:ea typeface="ＭＳ Ｐゴシック" pitchFamily="-112" charset="-128"/>
              </a:rPr>
              <a:t>: Understand incoming data distributions</a:t>
            </a:r>
          </a:p>
          <a:p>
            <a:pPr marL="9525" indent="-193675" defTabSz="914400" eaLnBrk="0" fontAlgn="base" hangingPunct="0">
              <a:spcAft>
                <a:spcPct val="0"/>
              </a:spcAft>
              <a:buFont typeface="Arial"/>
              <a:buChar char="•"/>
              <a:tabLst>
                <a:tab pos="222250" algn="l"/>
              </a:tabLst>
              <a:defRPr/>
            </a:pPr>
            <a:r>
              <a:rPr lang="en-US" sz="1200" kern="0" dirty="0">
                <a:solidFill>
                  <a:srgbClr val="023DFF"/>
                </a:solidFill>
                <a:ea typeface="ＭＳ Ｐゴシック" pitchFamily="-112" charset="-128"/>
              </a:rPr>
              <a:t>Broad Applicability</a:t>
            </a:r>
            <a:r>
              <a:rPr lang="en-US" sz="1200" kern="0" dirty="0">
                <a:ea typeface="ＭＳ Ｐゴシック" pitchFamily="-112" charset="-128"/>
              </a:rPr>
              <a:t>: All high-dimensional data consumers</a:t>
            </a:r>
            <a:endParaRPr kumimoji="0" lang="en-US" sz="1200" b="0" i="0" u="none" strike="noStrike" kern="0" cap="none" spc="0" normalizeH="0" baseline="0" noProof="0" dirty="0">
              <a:ln>
                <a:noFill/>
              </a:ln>
              <a:solidFill>
                <a:schemeClr val="tx1"/>
              </a:solidFill>
              <a:effectLst/>
              <a:uLnTx/>
              <a:uFillTx/>
              <a:ea typeface="ＭＳ Ｐゴシック" pitchFamily="-112" charset="-128"/>
            </a:endParaRPr>
          </a:p>
        </p:txBody>
      </p:sp>
      <p:sp>
        <p:nvSpPr>
          <p:cNvPr id="3" name="TextBox 2"/>
          <p:cNvSpPr txBox="1"/>
          <p:nvPr/>
        </p:nvSpPr>
        <p:spPr>
          <a:xfrm>
            <a:off x="6107260" y="108080"/>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a:xfrm>
            <a:off x="0" y="174605"/>
            <a:ext cx="9144000" cy="432447"/>
          </a:xfrm>
        </p:spPr>
        <p:txBody>
          <a:bodyPr/>
          <a:lstStyle/>
          <a:p>
            <a:r>
              <a:rPr lang="en-US" sz="3100" dirty="0"/>
              <a:t>Data-Driven Explorer - 0020</a:t>
            </a:r>
          </a:p>
        </p:txBody>
      </p:sp>
      <p:sp>
        <p:nvSpPr>
          <p:cNvPr id="2" name="TextBox 1"/>
          <p:cNvSpPr txBox="1"/>
          <p:nvPr/>
        </p:nvSpPr>
        <p:spPr>
          <a:xfrm>
            <a:off x="0" y="609600"/>
            <a:ext cx="9144000" cy="369332"/>
          </a:xfrm>
          <a:prstGeom prst="rect">
            <a:avLst/>
          </a:prstGeom>
          <a:noFill/>
        </p:spPr>
        <p:txBody>
          <a:bodyPr wrap="square" rtlCol="0">
            <a:spAutoFit/>
          </a:bodyPr>
          <a:lstStyle/>
          <a:p>
            <a:pPr algn="ctr"/>
            <a:r>
              <a:rPr lang="en-US" dirty="0"/>
              <a:t>See What’s In The Data</a:t>
            </a:r>
          </a:p>
        </p:txBody>
      </p:sp>
      <p:sp>
        <p:nvSpPr>
          <p:cNvPr id="29" name="TextBox 28"/>
          <p:cNvSpPr txBox="1"/>
          <p:nvPr/>
        </p:nvSpPr>
        <p:spPr>
          <a:xfrm>
            <a:off x="7000353" y="3601186"/>
            <a:ext cx="313243" cy="307777"/>
          </a:xfrm>
          <a:prstGeom prst="rect">
            <a:avLst/>
          </a:prstGeom>
          <a:noFill/>
        </p:spPr>
        <p:txBody>
          <a:bodyPr wrap="square" rtlCol="0">
            <a:spAutoFit/>
          </a:bodyPr>
          <a:lstStyle/>
          <a:p>
            <a:r>
              <a:rPr lang="en-US" sz="1400" dirty="0"/>
              <a:t>X</a:t>
            </a:r>
          </a:p>
        </p:txBody>
      </p:sp>
      <p:sp>
        <p:nvSpPr>
          <p:cNvPr id="30" name="TextBox 29"/>
          <p:cNvSpPr txBox="1"/>
          <p:nvPr/>
        </p:nvSpPr>
        <p:spPr>
          <a:xfrm>
            <a:off x="4688630" y="5220391"/>
            <a:ext cx="313243" cy="307777"/>
          </a:xfrm>
          <a:prstGeom prst="rect">
            <a:avLst/>
          </a:prstGeom>
          <a:noFill/>
        </p:spPr>
        <p:txBody>
          <a:bodyPr wrap="square" rtlCol="0">
            <a:spAutoFit/>
          </a:bodyPr>
          <a:lstStyle/>
          <a:p>
            <a:r>
              <a:rPr lang="en-US" sz="1400" dirty="0"/>
              <a:t>X</a:t>
            </a:r>
          </a:p>
        </p:txBody>
      </p:sp>
      <p:pic>
        <p:nvPicPr>
          <p:cNvPr id="34" name="Picture 33"/>
          <p:cNvPicPr>
            <a:picLocks noChangeAspect="1"/>
          </p:cNvPicPr>
          <p:nvPr/>
        </p:nvPicPr>
        <p:blipFill>
          <a:blip r:embed="rId2"/>
          <a:stretch>
            <a:fillRect/>
          </a:stretch>
        </p:blipFill>
        <p:spPr>
          <a:xfrm>
            <a:off x="298745" y="2331086"/>
            <a:ext cx="731520" cy="830570"/>
          </a:xfrm>
          <a:prstGeom prst="rect">
            <a:avLst/>
          </a:prstGeom>
          <a:ln>
            <a:solidFill>
              <a:schemeClr val="tx1"/>
            </a:solidFill>
          </a:ln>
        </p:spPr>
      </p:pic>
      <p:sp>
        <p:nvSpPr>
          <p:cNvPr id="40" name="TextBox 39"/>
          <p:cNvSpPr txBox="1"/>
          <p:nvPr/>
        </p:nvSpPr>
        <p:spPr>
          <a:xfrm>
            <a:off x="250200" y="2737266"/>
            <a:ext cx="869765" cy="461665"/>
          </a:xfrm>
          <a:prstGeom prst="rect">
            <a:avLst/>
          </a:prstGeom>
          <a:noFill/>
        </p:spPr>
        <p:txBody>
          <a:bodyPr wrap="square" rtlCol="0">
            <a:spAutoFit/>
          </a:bodyPr>
          <a:lstStyle/>
          <a:p>
            <a:pPr algn="ctr"/>
            <a:r>
              <a:rPr lang="en-US" sz="1200" dirty="0">
                <a:ln w="0"/>
                <a:solidFill>
                  <a:srgbClr val="00FCFE"/>
                </a:solidFill>
                <a:effectLst>
                  <a:glow rad="38100">
                    <a:schemeClr val="tx1"/>
                  </a:glow>
                  <a:outerShdw blurRad="38100" dist="19050" dir="2700000" algn="tl" rotWithShape="0">
                    <a:schemeClr val="dk1">
                      <a:alpha val="40000"/>
                    </a:schemeClr>
                  </a:outerShdw>
                </a:effectLst>
              </a:rPr>
              <a:t>Anomaly Detection</a:t>
            </a:r>
          </a:p>
        </p:txBody>
      </p:sp>
      <p:pic>
        <p:nvPicPr>
          <p:cNvPr id="50" name="Picture 49"/>
          <p:cNvPicPr>
            <a:picLocks noChangeAspect="1"/>
          </p:cNvPicPr>
          <p:nvPr/>
        </p:nvPicPr>
        <p:blipFill rotWithShape="1">
          <a:blip r:embed="rId3"/>
          <a:srcRect r="22814" b="29087"/>
          <a:stretch/>
        </p:blipFill>
        <p:spPr>
          <a:xfrm>
            <a:off x="1175079" y="2331086"/>
            <a:ext cx="731520" cy="830570"/>
          </a:xfrm>
          <a:prstGeom prst="rect">
            <a:avLst/>
          </a:prstGeom>
          <a:ln>
            <a:solidFill>
              <a:schemeClr val="tx1"/>
            </a:solidFill>
          </a:ln>
        </p:spPr>
      </p:pic>
      <p:sp>
        <p:nvSpPr>
          <p:cNvPr id="51" name="TextBox 50"/>
          <p:cNvSpPr txBox="1"/>
          <p:nvPr/>
        </p:nvSpPr>
        <p:spPr>
          <a:xfrm>
            <a:off x="1063921" y="2786534"/>
            <a:ext cx="962548" cy="430887"/>
          </a:xfrm>
          <a:prstGeom prst="rect">
            <a:avLst/>
          </a:prstGeom>
          <a:noFill/>
        </p:spPr>
        <p:txBody>
          <a:bodyPr wrap="square" rtlCol="0">
            <a:spAutoFit/>
          </a:bodyPr>
          <a:lstStyle/>
          <a:p>
            <a:pPr algn="ctr"/>
            <a:r>
              <a:rPr lang="en-US" sz="1100" dirty="0" smtClean="0">
                <a:ln w="0"/>
                <a:solidFill>
                  <a:srgbClr val="00FCFE"/>
                </a:solidFill>
                <a:effectLst>
                  <a:glow rad="38100">
                    <a:schemeClr val="tx1"/>
                  </a:glow>
                  <a:outerShdw blurRad="38100" dist="19050" dir="2700000" algn="tl" rotWithShape="0">
                    <a:schemeClr val="dk1">
                      <a:alpha val="40000"/>
                    </a:schemeClr>
                  </a:outerShdw>
                </a:effectLst>
              </a:rPr>
              <a:t>Population Explanation</a:t>
            </a:r>
            <a:endParaRPr lang="en-US" sz="1100" dirty="0">
              <a:ln w="0"/>
              <a:solidFill>
                <a:srgbClr val="00FCFE"/>
              </a:solidFill>
              <a:effectLst>
                <a:glow rad="38100">
                  <a:schemeClr val="tx1"/>
                </a:glow>
                <a:outerShdw blurRad="38100" dist="19050" dir="2700000" algn="tl" rotWithShape="0">
                  <a:schemeClr val="dk1">
                    <a:alpha val="40000"/>
                  </a:schemeClr>
                </a:outerShdw>
              </a:effectLst>
            </a:endParaRPr>
          </a:p>
        </p:txBody>
      </p:sp>
      <p:pic>
        <p:nvPicPr>
          <p:cNvPr id="53" name="Picture 52"/>
          <p:cNvPicPr>
            <a:picLocks/>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37" t="15219" r="49573" b="4866"/>
          <a:stretch/>
        </p:blipFill>
        <p:spPr>
          <a:xfrm>
            <a:off x="2051413" y="2312805"/>
            <a:ext cx="731520" cy="1041283"/>
          </a:xfrm>
          <a:prstGeom prst="rect">
            <a:avLst/>
          </a:prstGeom>
        </p:spPr>
      </p:pic>
      <p:sp>
        <p:nvSpPr>
          <p:cNvPr id="54" name="TextBox 53"/>
          <p:cNvSpPr txBox="1"/>
          <p:nvPr/>
        </p:nvSpPr>
        <p:spPr>
          <a:xfrm>
            <a:off x="1999050" y="2645350"/>
            <a:ext cx="848036" cy="648952"/>
          </a:xfrm>
          <a:prstGeom prst="rect">
            <a:avLst/>
          </a:prstGeom>
          <a:noFill/>
        </p:spPr>
        <p:txBody>
          <a:bodyPr wrap="none" rtlCol="0">
            <a:spAutoFit/>
          </a:bodyPr>
          <a:lstStyle/>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Re-grid</a:t>
            </a:r>
          </a:p>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Co-locate</a:t>
            </a:r>
          </a:p>
          <a:p>
            <a:pPr algn="ctr"/>
            <a:r>
              <a:rPr lang="en-US" sz="1100" dirty="0">
                <a:ln w="0"/>
                <a:solidFill>
                  <a:srgbClr val="00FCFE"/>
                </a:solidFill>
                <a:effectLst>
                  <a:glow rad="38100">
                    <a:schemeClr val="tx1"/>
                  </a:glow>
                  <a:outerShdw blurRad="38100" dist="19050" dir="2700000" algn="tl" rotWithShape="0">
                    <a:schemeClr val="dk1">
                      <a:alpha val="40000"/>
                    </a:schemeClr>
                  </a:outerShdw>
                </a:effectLst>
              </a:rPr>
              <a:t>Geospatial</a:t>
            </a:r>
          </a:p>
        </p:txBody>
      </p:sp>
      <p:pic>
        <p:nvPicPr>
          <p:cNvPr id="56" name="Picture 55"/>
          <p:cNvPicPr>
            <a:picLocks/>
          </p:cNvPicPr>
          <p:nvPr/>
        </p:nvPicPr>
        <p:blipFill>
          <a:blip r:embed="rId5"/>
          <a:stretch>
            <a:fillRect/>
          </a:stretch>
        </p:blipFill>
        <p:spPr>
          <a:xfrm>
            <a:off x="2927747" y="2312805"/>
            <a:ext cx="731520" cy="1041283"/>
          </a:xfrm>
          <a:prstGeom prst="rect">
            <a:avLst/>
          </a:prstGeom>
        </p:spPr>
      </p:pic>
      <p:sp>
        <p:nvSpPr>
          <p:cNvPr id="57" name="TextBox 56"/>
          <p:cNvSpPr txBox="1"/>
          <p:nvPr/>
        </p:nvSpPr>
        <p:spPr>
          <a:xfrm>
            <a:off x="2791409" y="2832430"/>
            <a:ext cx="1144292" cy="537161"/>
          </a:xfrm>
          <a:prstGeom prst="rect">
            <a:avLst/>
          </a:prstGeom>
          <a:noFill/>
        </p:spPr>
        <p:txBody>
          <a:bodyPr wrap="square" rtlCol="0">
            <a:spAutoFit/>
          </a:bodyPr>
          <a:lstStyle/>
          <a:p>
            <a:pPr algn="ctr"/>
            <a:r>
              <a:rPr lang="en-US" sz="1050" dirty="0">
                <a:ln w="0"/>
                <a:solidFill>
                  <a:srgbClr val="00FCFE"/>
                </a:solidFill>
                <a:effectLst>
                  <a:glow rad="38100">
                    <a:schemeClr val="tx1"/>
                  </a:glow>
                  <a:outerShdw blurRad="38100" dist="19050" dir="2700000" algn="tl" rotWithShape="0">
                    <a:schemeClr val="dk1">
                      <a:alpha val="40000"/>
                    </a:schemeClr>
                  </a:outerShdw>
                </a:effectLst>
              </a:rPr>
              <a:t>Advanced</a:t>
            </a:r>
          </a:p>
          <a:p>
            <a:pPr algn="ctr"/>
            <a:r>
              <a:rPr lang="en-US" sz="1050" dirty="0">
                <a:ln w="0"/>
                <a:solidFill>
                  <a:srgbClr val="00FCFE"/>
                </a:solidFill>
                <a:effectLst>
                  <a:glow rad="38100">
                    <a:schemeClr val="tx1"/>
                  </a:glow>
                  <a:outerShdw blurRad="38100" dist="19050" dir="2700000" algn="tl" rotWithShape="0">
                    <a:schemeClr val="dk1">
                      <a:alpha val="40000"/>
                    </a:schemeClr>
                  </a:outerShdw>
                </a:effectLst>
              </a:rPr>
              <a:t>Correlation</a:t>
            </a:r>
          </a:p>
        </p:txBody>
      </p:sp>
      <p:sp>
        <p:nvSpPr>
          <p:cNvPr id="35" name="TextBox 34"/>
          <p:cNvSpPr txBox="1"/>
          <p:nvPr/>
        </p:nvSpPr>
        <p:spPr>
          <a:xfrm>
            <a:off x="5432655" y="3601720"/>
            <a:ext cx="313243" cy="307777"/>
          </a:xfrm>
          <a:prstGeom prst="rect">
            <a:avLst/>
          </a:prstGeom>
          <a:noFill/>
        </p:spPr>
        <p:txBody>
          <a:bodyPr wrap="square" rtlCol="0">
            <a:spAutoFit/>
          </a:bodyPr>
          <a:lstStyle/>
          <a:p>
            <a:r>
              <a:rPr lang="en-US" sz="1400" dirty="0"/>
              <a:t>X</a:t>
            </a:r>
          </a:p>
        </p:txBody>
      </p:sp>
      <p:sp>
        <p:nvSpPr>
          <p:cNvPr id="36" name="TextBox 35"/>
          <p:cNvSpPr txBox="1"/>
          <p:nvPr/>
        </p:nvSpPr>
        <p:spPr>
          <a:xfrm>
            <a:off x="7848944" y="6109997"/>
            <a:ext cx="313243" cy="307777"/>
          </a:xfrm>
          <a:prstGeom prst="rect">
            <a:avLst/>
          </a:prstGeom>
          <a:noFill/>
        </p:spPr>
        <p:txBody>
          <a:bodyPr wrap="square" rtlCol="0">
            <a:spAutoFit/>
          </a:bodyPr>
          <a:lstStyle/>
          <a:p>
            <a:r>
              <a:rPr lang="en-US" sz="1400" dirty="0"/>
              <a:t>X</a:t>
            </a:r>
          </a:p>
        </p:txBody>
      </p:sp>
      <p:pic>
        <p:nvPicPr>
          <p:cNvPr id="31" name="Picture 30"/>
          <p:cNvPicPr>
            <a:picLocks/>
          </p:cNvPicPr>
          <p:nvPr/>
        </p:nvPicPr>
        <p:blipFill rotWithShape="1">
          <a:blip r:embed="rId6"/>
          <a:srcRect l="6512" t="5660" r="12027" b="7233"/>
          <a:stretch/>
        </p:blipFill>
        <p:spPr>
          <a:xfrm>
            <a:off x="3734534" y="2304998"/>
            <a:ext cx="801068" cy="966580"/>
          </a:xfrm>
          <a:prstGeom prst="rect">
            <a:avLst/>
          </a:prstGeom>
        </p:spPr>
      </p:pic>
      <p:sp>
        <p:nvSpPr>
          <p:cNvPr id="33" name="TextBox 32"/>
          <p:cNvSpPr txBox="1"/>
          <p:nvPr/>
        </p:nvSpPr>
        <p:spPr>
          <a:xfrm>
            <a:off x="3770457" y="2802689"/>
            <a:ext cx="766555" cy="430887"/>
          </a:xfrm>
          <a:prstGeom prst="rect">
            <a:avLst/>
          </a:prstGeom>
          <a:noFill/>
        </p:spPr>
        <p:txBody>
          <a:bodyPr wrap="none" rtlCol="0">
            <a:spAutoFit/>
          </a:bodyPr>
          <a:lstStyle/>
          <a:p>
            <a:pPr algn="ctr"/>
            <a:r>
              <a:rPr lang="en-US" sz="1100" dirty="0" smtClean="0">
                <a:ln w="0"/>
                <a:solidFill>
                  <a:srgbClr val="00FCFE"/>
                </a:solidFill>
                <a:effectLst>
                  <a:glow rad="38100">
                    <a:schemeClr val="tx1"/>
                  </a:glow>
                  <a:outerShdw blurRad="38100" dist="19050" dir="2700000" algn="tl" rotWithShape="0">
                    <a:schemeClr val="dk1">
                      <a:alpha val="40000"/>
                    </a:schemeClr>
                  </a:outerShdw>
                </a:effectLst>
              </a:rPr>
              <a:t>Linked</a:t>
            </a:r>
          </a:p>
          <a:p>
            <a:pPr algn="ctr"/>
            <a:r>
              <a:rPr lang="en-US" sz="1100" dirty="0" smtClean="0">
                <a:ln w="0"/>
                <a:solidFill>
                  <a:srgbClr val="00FCFE"/>
                </a:solidFill>
                <a:effectLst>
                  <a:glow rad="38100">
                    <a:schemeClr val="tx1"/>
                  </a:glow>
                  <a:outerShdw blurRad="38100" dist="19050" dir="2700000" algn="tl" rotWithShape="0">
                    <a:schemeClr val="dk1">
                      <a:alpha val="40000"/>
                    </a:schemeClr>
                  </a:outerShdw>
                </a:effectLst>
              </a:rPr>
              <a:t>Selection</a:t>
            </a:r>
            <a:endParaRPr lang="en-US" sz="1100" dirty="0">
              <a:ln w="0"/>
              <a:solidFill>
                <a:srgbClr val="00FCFE"/>
              </a:solidFill>
              <a:effectLst>
                <a:glow rad="38100">
                  <a:schemeClr val="tx1"/>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4617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2611"/>
            <a:ext cx="8229600" cy="573505"/>
          </a:xfrm>
        </p:spPr>
        <p:txBody>
          <a:bodyPr/>
          <a:lstStyle/>
          <a:p>
            <a:r>
              <a:rPr lang="en-US" sz="2800" smtClean="0"/>
              <a:t>Technology </a:t>
            </a:r>
            <a:r>
              <a:rPr lang="en-US" sz="2800" dirty="0"/>
              <a:t>Overview</a:t>
            </a:r>
          </a:p>
        </p:txBody>
      </p:sp>
      <p:sp>
        <p:nvSpPr>
          <p:cNvPr id="3" name="Slide Number Placeholder 2"/>
          <p:cNvSpPr>
            <a:spLocks noGrp="1"/>
          </p:cNvSpPr>
          <p:nvPr>
            <p:ph type="sldNum" sz="quarter" idx="12"/>
          </p:nvPr>
        </p:nvSpPr>
        <p:spPr/>
        <p:txBody>
          <a:bodyPr/>
          <a:lstStyle/>
          <a:p>
            <a:fld id="{B314F7EB-4C97-5C4C-A372-B9970469CD04}" type="slidenum">
              <a:rPr lang="en-US" smtClean="0"/>
              <a:pPr/>
              <a:t>4</a:t>
            </a:fld>
            <a:endParaRPr lang="en-US"/>
          </a:p>
        </p:txBody>
      </p:sp>
      <p:sp>
        <p:nvSpPr>
          <p:cNvPr id="6" name="Rectangle 5"/>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9"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9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Proposal Summary</a:t>
            </a:r>
          </a:p>
        </p:txBody>
      </p:sp>
      <p:sp>
        <p:nvSpPr>
          <p:cNvPr id="3" name="Content Placeholder 2"/>
          <p:cNvSpPr>
            <a:spLocks noGrp="1"/>
          </p:cNvSpPr>
          <p:nvPr>
            <p:ph idx="1"/>
          </p:nvPr>
        </p:nvSpPr>
        <p:spPr>
          <a:xfrm>
            <a:off x="457200" y="1103697"/>
            <a:ext cx="8458200" cy="5105400"/>
          </a:xfrm>
        </p:spPr>
        <p:txBody>
          <a:bodyPr/>
          <a:lstStyle/>
          <a:p>
            <a:r>
              <a:rPr lang="en-US" sz="1800" dirty="0"/>
              <a:t>Nature and Significance of the Innovation</a:t>
            </a:r>
          </a:p>
          <a:p>
            <a:pPr lvl="1"/>
            <a:r>
              <a:rPr lang="en-US" sz="1400" i="1" dirty="0"/>
              <a:t>Develop new technology for rapid ground exploration of mission instrument science and engineering data to reveal problems and useful data </a:t>
            </a:r>
            <a:r>
              <a:rPr lang="en-US" sz="1400" i="1" dirty="0" smtClean="0"/>
              <a:t>correlations, for example:</a:t>
            </a:r>
            <a:endParaRPr lang="en-US" sz="1400" i="1" dirty="0"/>
          </a:p>
          <a:p>
            <a:pPr lvl="2"/>
            <a:r>
              <a:rPr lang="en-US" sz="1000" i="1" dirty="0" smtClean="0">
                <a:solidFill>
                  <a:srgbClr val="FF0000"/>
                </a:solidFill>
              </a:rPr>
              <a:t>Unexpected correlation of measurement with instrument temperature</a:t>
            </a:r>
          </a:p>
          <a:p>
            <a:pPr lvl="2"/>
            <a:r>
              <a:rPr lang="en-US" sz="1000" i="1" dirty="0" smtClean="0">
                <a:solidFill>
                  <a:srgbClr val="FF0000"/>
                </a:solidFill>
              </a:rPr>
              <a:t>Impossible bimodal sea surface temperature estimates in the same location</a:t>
            </a:r>
          </a:p>
          <a:p>
            <a:pPr lvl="2"/>
            <a:r>
              <a:rPr lang="en-US" sz="1000" i="1" dirty="0" smtClean="0">
                <a:solidFill>
                  <a:srgbClr val="FF0000"/>
                </a:solidFill>
              </a:rPr>
              <a:t>Interactively Identify and remove outliers, anomalies, and artifacts in time-series &amp; spectral data</a:t>
            </a:r>
          </a:p>
          <a:p>
            <a:pPr lvl="2"/>
            <a:r>
              <a:rPr lang="en-US" sz="1000" i="1" dirty="0" smtClean="0">
                <a:solidFill>
                  <a:srgbClr val="FF0000"/>
                </a:solidFill>
              </a:rPr>
              <a:t>Identify the most-predictive sensor readings that determine when a system fault develops</a:t>
            </a:r>
          </a:p>
          <a:p>
            <a:pPr lvl="2"/>
            <a:r>
              <a:rPr lang="en-US" sz="1000" i="1" dirty="0" smtClean="0">
                <a:solidFill>
                  <a:srgbClr val="FF0000"/>
                </a:solidFill>
              </a:rPr>
              <a:t>Identify anomalies in sets of instrument / mission </a:t>
            </a:r>
            <a:r>
              <a:rPr lang="en-US" sz="1000" i="1" dirty="0" err="1" smtClean="0">
                <a:solidFill>
                  <a:srgbClr val="FF0000"/>
                </a:solidFill>
              </a:rPr>
              <a:t>logfiles</a:t>
            </a:r>
            <a:endParaRPr lang="en-US" sz="100" i="1" dirty="0" smtClean="0">
              <a:solidFill>
                <a:srgbClr val="FF0000"/>
              </a:solidFill>
            </a:endParaRPr>
          </a:p>
          <a:p>
            <a:pPr lvl="2"/>
            <a:endParaRPr lang="en-US" sz="100" i="1" dirty="0">
              <a:solidFill>
                <a:srgbClr val="FF0000"/>
              </a:solidFill>
            </a:endParaRPr>
          </a:p>
          <a:p>
            <a:pPr lvl="1"/>
            <a:r>
              <a:rPr lang="en-US" sz="1400" i="1" dirty="0"/>
              <a:t>Will use machine learning techniques not previously </a:t>
            </a:r>
            <a:r>
              <a:rPr lang="en-US" sz="1400" i="1" dirty="0" smtClean="0"/>
              <a:t>available to non-data scientists</a:t>
            </a:r>
            <a:endParaRPr lang="en-US" sz="1400" i="1" dirty="0"/>
          </a:p>
          <a:p>
            <a:pPr lvl="1"/>
            <a:r>
              <a:rPr lang="en-US" sz="1400" i="1" dirty="0"/>
              <a:t>Brand new approach for enabling instrument engineers and science planners to quickly understand and find problems in their data</a:t>
            </a:r>
          </a:p>
          <a:p>
            <a:pPr lvl="1"/>
            <a:r>
              <a:rPr lang="en-US" sz="1400" i="1" dirty="0"/>
              <a:t>Contributes to science operational planning, science analysis and data product generation</a:t>
            </a:r>
          </a:p>
          <a:p>
            <a:r>
              <a:rPr lang="en-US" sz="1800" dirty="0"/>
              <a:t>Technical Objective</a:t>
            </a:r>
          </a:p>
          <a:p>
            <a:pPr lvl="1"/>
            <a:r>
              <a:rPr lang="en-US" sz="1400" i="1" dirty="0"/>
              <a:t>Develop a ground software system prototype that can be used to quickly flag problems and see correlations in downlinked instrument data</a:t>
            </a:r>
          </a:p>
          <a:p>
            <a:pPr lvl="1"/>
            <a:r>
              <a:rPr lang="en-US" sz="1400" i="1" dirty="0"/>
              <a:t>Show performance on two illustrative cases (one for science data, one for engineering data)</a:t>
            </a:r>
            <a:endParaRPr lang="en-US" sz="1400" dirty="0"/>
          </a:p>
          <a:p>
            <a:r>
              <a:rPr lang="en-US" sz="1800" dirty="0"/>
              <a:t>Technical </a:t>
            </a:r>
            <a:r>
              <a:rPr lang="en-US" sz="1800" dirty="0" smtClean="0"/>
              <a:t>Approach</a:t>
            </a:r>
          </a:p>
          <a:p>
            <a:pPr lvl="1"/>
            <a:r>
              <a:rPr lang="en-US" sz="1200" i="1" dirty="0" smtClean="0">
                <a:solidFill>
                  <a:srgbClr val="FF0000"/>
                </a:solidFill>
              </a:rPr>
              <a:t>Data ingestion for common JPL-utilized formats</a:t>
            </a:r>
          </a:p>
          <a:p>
            <a:pPr lvl="1"/>
            <a:r>
              <a:rPr lang="en-US" sz="1200" i="1" dirty="0" smtClean="0">
                <a:solidFill>
                  <a:srgbClr val="FF0000"/>
                </a:solidFill>
              </a:rPr>
              <a:t>Construct intuitive, informative interface that guides/predict before actions are chosen</a:t>
            </a:r>
          </a:p>
          <a:p>
            <a:pPr lvl="1"/>
            <a:r>
              <a:rPr lang="en-US" sz="1200" i="1" dirty="0" smtClean="0">
                <a:solidFill>
                  <a:srgbClr val="FF0000"/>
                </a:solidFill>
              </a:rPr>
              <a:t>Parallelize trusted, reliable Machine Learning algorithms to run smoothly in background</a:t>
            </a:r>
          </a:p>
          <a:p>
            <a:pPr lvl="1"/>
            <a:r>
              <a:rPr lang="en-US" sz="1200" i="1" dirty="0" smtClean="0">
                <a:solidFill>
                  <a:srgbClr val="FF0000"/>
                </a:solidFill>
              </a:rPr>
              <a:t>Agile development: Grow series of working prototypes with regular engineering / science user testing/feedback</a:t>
            </a:r>
          </a:p>
          <a:p>
            <a:pPr lvl="1"/>
            <a:r>
              <a:rPr lang="en-US" sz="1200" i="1" dirty="0" smtClean="0">
                <a:solidFill>
                  <a:srgbClr val="FF0000"/>
                </a:solidFill>
              </a:rPr>
              <a:t>Ever-growing self-test suite of unit tests, demonstrated use-cases, and agile customer needs queue</a:t>
            </a:r>
          </a:p>
          <a:p>
            <a:pPr lvl="1"/>
            <a:endParaRPr lang="en-US" sz="1400" i="1" dirty="0" smtClean="0">
              <a:solidFill>
                <a:srgbClr val="FF0000"/>
              </a:solidFill>
            </a:endParaRPr>
          </a:p>
          <a:p>
            <a:pPr lvl="1"/>
            <a:endParaRPr lang="en-US" sz="1400" i="1" dirty="0"/>
          </a:p>
          <a:p>
            <a:pPr>
              <a:buNone/>
            </a:pPr>
            <a:endParaRPr lang="en-US" sz="1800" dirty="0"/>
          </a:p>
          <a:p>
            <a:pPr>
              <a:buNone/>
            </a:pPr>
            <a:endParaRPr lang="en-US" sz="1800" dirty="0"/>
          </a:p>
        </p:txBody>
      </p:sp>
      <p:sp>
        <p:nvSpPr>
          <p:cNvPr id="4" name="Slide Number Placeholder 3"/>
          <p:cNvSpPr>
            <a:spLocks noGrp="1"/>
          </p:cNvSpPr>
          <p:nvPr>
            <p:ph type="sldNum" sz="quarter" idx="12"/>
          </p:nvPr>
        </p:nvSpPr>
        <p:spPr/>
        <p:txBody>
          <a:bodyPr/>
          <a:lstStyle/>
          <a:p>
            <a:fld id="{40129065-2021-9F47-B7F9-5372C2B79335}" type="slidenum">
              <a:rPr lang="en-US" smtClean="0"/>
              <a:pPr/>
              <a:t>5</a:t>
            </a:fld>
            <a:endParaRPr lang="en-US"/>
          </a:p>
        </p:txBody>
      </p:sp>
      <p:sp>
        <p:nvSpPr>
          <p:cNvPr id="6" name="Rectangle 5"/>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9"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800" dirty="0"/>
              <a:t>Data-Driven Explorer</a:t>
            </a:r>
            <a:br>
              <a:rPr lang="en-US" sz="2800" dirty="0"/>
            </a:br>
            <a:r>
              <a:rPr lang="en-US" sz="2800" dirty="0"/>
              <a:t>Proposal Summary</a:t>
            </a:r>
          </a:p>
        </p:txBody>
      </p:sp>
      <p:sp>
        <p:nvSpPr>
          <p:cNvPr id="3" name="Content Placeholder 2"/>
          <p:cNvSpPr>
            <a:spLocks noGrp="1"/>
          </p:cNvSpPr>
          <p:nvPr>
            <p:ph idx="1"/>
          </p:nvPr>
        </p:nvSpPr>
        <p:spPr>
          <a:xfrm>
            <a:off x="192881" y="1219200"/>
            <a:ext cx="8858249" cy="5105400"/>
          </a:xfrm>
        </p:spPr>
        <p:txBody>
          <a:bodyPr/>
          <a:lstStyle/>
          <a:p>
            <a:r>
              <a:rPr lang="en-US" sz="1800" dirty="0" smtClean="0"/>
              <a:t>Milestones/Deliverables</a:t>
            </a:r>
            <a:endParaRPr lang="en-US" sz="1800" dirty="0">
              <a:solidFill>
                <a:srgbClr val="FF0000"/>
              </a:solidFill>
            </a:endParaRPr>
          </a:p>
          <a:p>
            <a:pPr lvl="1"/>
            <a:r>
              <a:rPr lang="en-US" sz="1400" i="1" dirty="0" smtClean="0">
                <a:solidFill>
                  <a:srgbClr val="FF0000"/>
                </a:solidFill>
              </a:rPr>
              <a:t>FY18: Initial prototype demoing informative interface, 1 science use case, 1 engineering use case</a:t>
            </a:r>
            <a:endParaRPr lang="en-US" sz="1400" i="1" dirty="0">
              <a:solidFill>
                <a:srgbClr val="FF0000"/>
              </a:solidFill>
            </a:endParaRPr>
          </a:p>
          <a:p>
            <a:pPr lvl="1"/>
            <a:r>
              <a:rPr lang="en-US" sz="1400" i="1" dirty="0" smtClean="0">
                <a:solidFill>
                  <a:srgbClr val="FF0000"/>
                </a:solidFill>
              </a:rPr>
              <a:t>FY19: Advanced prototype demoing science-oriented user tools w/ “research time saved” as metric</a:t>
            </a:r>
            <a:endParaRPr lang="en-US" sz="1400" i="1" dirty="0">
              <a:solidFill>
                <a:srgbClr val="FF0000"/>
              </a:solidFill>
            </a:endParaRPr>
          </a:p>
          <a:p>
            <a:pPr lvl="1"/>
            <a:r>
              <a:rPr lang="en-US" sz="1400" i="1" dirty="0" smtClean="0">
                <a:solidFill>
                  <a:srgbClr val="FF0000"/>
                </a:solidFill>
              </a:rPr>
              <a:t>FY20: Completed system demoing </a:t>
            </a:r>
            <a:r>
              <a:rPr lang="en-US" sz="1400" i="1" dirty="0" err="1" smtClean="0">
                <a:solidFill>
                  <a:srgbClr val="FF0000"/>
                </a:solidFill>
              </a:rPr>
              <a:t>eng.</a:t>
            </a:r>
            <a:r>
              <a:rPr lang="en-US" sz="1400" i="1" dirty="0" smtClean="0">
                <a:solidFill>
                  <a:srgbClr val="FF0000"/>
                </a:solidFill>
              </a:rPr>
              <a:t> &amp; sci.-oriented tools w/ “improved response time” as metric</a:t>
            </a:r>
            <a:endParaRPr lang="en-US" sz="1400" dirty="0" smtClean="0">
              <a:solidFill>
                <a:srgbClr val="FF0000"/>
              </a:solidFill>
            </a:endParaRPr>
          </a:p>
          <a:p>
            <a:r>
              <a:rPr lang="en-US" sz="1800" dirty="0" smtClean="0"/>
              <a:t>Infusion Plan</a:t>
            </a:r>
          </a:p>
          <a:p>
            <a:pPr lvl="1"/>
            <a:r>
              <a:rPr lang="en-US" sz="1400" i="1" dirty="0" smtClean="0"/>
              <a:t>Will </a:t>
            </a:r>
            <a:r>
              <a:rPr lang="en-US" sz="1400" i="1" dirty="0"/>
              <a:t>infuse system prototype into AMMOS catalog as Instrument Data Processing service</a:t>
            </a:r>
          </a:p>
          <a:p>
            <a:pPr lvl="1"/>
            <a:r>
              <a:rPr lang="en-US" sz="1400" i="1" dirty="0"/>
              <a:t>Complements current AMMOS science data display, processing and delivery services</a:t>
            </a:r>
          </a:p>
          <a:p>
            <a:pPr lvl="1"/>
            <a:r>
              <a:rPr lang="en-US" sz="1400" i="1" dirty="0"/>
              <a:t>Work directly provides AMMOS capabilities for </a:t>
            </a:r>
            <a:r>
              <a:rPr lang="en-US" sz="1400" i="1" dirty="0">
                <a:ea typeface="ＭＳ Ｐゴシック" pitchFamily="-112" charset="-128"/>
              </a:rPr>
              <a:t>high</a:t>
            </a:r>
            <a:r>
              <a:rPr lang="en-US" sz="1400" i="1" dirty="0">
                <a:ea typeface="ＭＳ Ｐゴシック" pitchFamily="-112" charset="-128"/>
                <a:cs typeface="ＭＳ Ｐゴシック" pitchFamily="-112" charset="-128"/>
              </a:rPr>
              <a:t> performance queries (of s/c data) that enable faster operational decisions (part of AMMOS Strategic Plan)</a:t>
            </a:r>
          </a:p>
          <a:p>
            <a:pPr lvl="1"/>
            <a:r>
              <a:rPr lang="en-US" sz="1400" i="1" dirty="0">
                <a:ea typeface="ＭＳ Ｐゴシック" pitchFamily="-112" charset="-128"/>
                <a:cs typeface="ＭＳ Ｐゴシック" pitchFamily="-112" charset="-128"/>
              </a:rPr>
              <a:t>Directly addresses AMMOS strategic goals of </a:t>
            </a:r>
          </a:p>
          <a:p>
            <a:pPr lvl="2"/>
            <a:r>
              <a:rPr lang="en-US" sz="1000" dirty="0">
                <a:ea typeface="ＭＳ Ｐゴシック" pitchFamily="-112" charset="-128"/>
                <a:cs typeface="ＭＳ Ｐゴシック" pitchFamily="-112" charset="-128"/>
              </a:rPr>
              <a:t>Supporting increased data volumes and data rate – current methods very manual and will not scale to new mission data volumes</a:t>
            </a:r>
          </a:p>
          <a:p>
            <a:pPr lvl="2"/>
            <a:r>
              <a:rPr lang="en-US" sz="1000" dirty="0">
                <a:ea typeface="ＭＳ Ｐゴシック" pitchFamily="-112" charset="-128"/>
                <a:cs typeface="ＭＳ Ｐゴシック" pitchFamily="-112" charset="-128"/>
              </a:rPr>
              <a:t>Reduce mission operations cost and risk – enables problems to be detected early and more rapid science analysis</a:t>
            </a:r>
          </a:p>
          <a:p>
            <a:pPr lvl="2"/>
            <a:r>
              <a:rPr lang="en-US" sz="1000" dirty="0">
                <a:ea typeface="ＭＳ Ｐゴシック" pitchFamily="-112" charset="-128"/>
                <a:cs typeface="ＭＳ Ｐゴシック" pitchFamily="-112" charset="-128"/>
              </a:rPr>
              <a:t>Leverage technological advances in computing – applies advanced Machine Learning techniques  </a:t>
            </a:r>
            <a:endParaRPr lang="en-US" sz="1000" i="1" dirty="0"/>
          </a:p>
          <a:p>
            <a:r>
              <a:rPr lang="en-US" sz="1800" dirty="0"/>
              <a:t>Mission Relevance</a:t>
            </a:r>
          </a:p>
          <a:p>
            <a:pPr lvl="1"/>
            <a:r>
              <a:rPr lang="en-US" sz="1400" i="1" dirty="0"/>
              <a:t>Multiple current &amp; future missions have time critical needs to evaluate data relations and problems</a:t>
            </a:r>
          </a:p>
          <a:p>
            <a:pPr lvl="1"/>
            <a:r>
              <a:rPr lang="en-US" sz="1400" i="1" dirty="0"/>
              <a:t>Will provide critical service for missions with large data volumes and needs for fast data evaluation (OCO-2, OCO-3, NISAR, SWOT, M2020, Europa, </a:t>
            </a:r>
            <a:r>
              <a:rPr lang="en-US" sz="1400" i="1" dirty="0" err="1"/>
              <a:t>etc</a:t>
            </a:r>
            <a:r>
              <a:rPr lang="en-US" sz="1400" i="1" dirty="0"/>
              <a:t>) </a:t>
            </a:r>
          </a:p>
          <a:p>
            <a:r>
              <a:rPr lang="en-US" sz="1800" dirty="0"/>
              <a:t>Funding:  FY18</a:t>
            </a:r>
            <a:r>
              <a:rPr lang="en-US" sz="1800" dirty="0">
                <a:sym typeface="Wingdings"/>
              </a:rPr>
              <a:t> (</a:t>
            </a:r>
            <a:r>
              <a:rPr lang="en-US" sz="1800" dirty="0" smtClean="0">
                <a:sym typeface="Wingdings"/>
              </a:rPr>
              <a:t>300$k</a:t>
            </a:r>
            <a:r>
              <a:rPr lang="en-US" sz="1800" dirty="0">
                <a:sym typeface="Wingdings"/>
              </a:rPr>
              <a:t>), FY19 (350$k), FY20 (350$k</a:t>
            </a:r>
            <a:r>
              <a:rPr lang="en-US" sz="1800" dirty="0" smtClean="0">
                <a:sym typeface="Wingdings"/>
              </a:rPr>
              <a:t>)</a:t>
            </a:r>
            <a:endParaRPr lang="en-US" sz="1400" i="1" dirty="0"/>
          </a:p>
          <a:p>
            <a:pPr>
              <a:buNone/>
            </a:pPr>
            <a:endParaRPr lang="en-US" sz="1800" dirty="0"/>
          </a:p>
          <a:p>
            <a:pPr>
              <a:buNone/>
            </a:pPr>
            <a:endParaRPr lang="en-US" sz="1800" dirty="0"/>
          </a:p>
        </p:txBody>
      </p:sp>
      <p:sp>
        <p:nvSpPr>
          <p:cNvPr id="4" name="Slide Number Placeholder 3"/>
          <p:cNvSpPr>
            <a:spLocks noGrp="1"/>
          </p:cNvSpPr>
          <p:nvPr>
            <p:ph type="sldNum" sz="quarter" idx="12"/>
          </p:nvPr>
        </p:nvSpPr>
        <p:spPr/>
        <p:txBody>
          <a:bodyPr/>
          <a:lstStyle/>
          <a:p>
            <a:fld id="{40129065-2021-9F47-B7F9-5372C2B79335}" type="slidenum">
              <a:rPr lang="en-US" smtClean="0"/>
              <a:pPr/>
              <a:t>6</a:t>
            </a:fld>
            <a:endParaRPr lang="en-US"/>
          </a:p>
        </p:txBody>
      </p:sp>
      <p:sp>
        <p:nvSpPr>
          <p:cNvPr id="6" name="Rectangle 5"/>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9"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Tree>
    <p:extLst>
      <p:ext uri="{BB962C8B-B14F-4D97-AF65-F5344CB8AC3E}">
        <p14:creationId xmlns:p14="http://schemas.microsoft.com/office/powerpoint/2010/main" val="273407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Problem Statement</a:t>
            </a:r>
          </a:p>
        </p:txBody>
      </p:sp>
      <p:sp>
        <p:nvSpPr>
          <p:cNvPr id="6" name="Content Placeholder 5"/>
          <p:cNvSpPr>
            <a:spLocks noGrp="1"/>
          </p:cNvSpPr>
          <p:nvPr>
            <p:ph idx="1"/>
          </p:nvPr>
        </p:nvSpPr>
        <p:spPr>
          <a:xfrm>
            <a:off x="457200" y="1135981"/>
            <a:ext cx="8229600" cy="4680744"/>
          </a:xfrm>
        </p:spPr>
        <p:txBody>
          <a:bodyPr/>
          <a:lstStyle/>
          <a:p>
            <a:pPr>
              <a:lnSpc>
                <a:spcPct val="140000"/>
              </a:lnSpc>
            </a:pPr>
            <a:r>
              <a:rPr lang="en-US" sz="1800" dirty="0">
                <a:latin typeface="Arial" charset="0"/>
                <a:ea typeface="ＭＳ Ｐゴシック" pitchFamily="-112" charset="-128"/>
              </a:rPr>
              <a:t>Current State of the Art/State of the Practice</a:t>
            </a:r>
          </a:p>
          <a:p>
            <a:pPr lvl="1"/>
            <a:r>
              <a:rPr lang="en-US" sz="1400" i="1" dirty="0">
                <a:latin typeface="Arial" charset="0"/>
                <a:ea typeface="ＭＳ Ｐゴシック" pitchFamily="-112" charset="-128"/>
              </a:rPr>
              <a:t>Current methods for understanding new data rely on significant manual </a:t>
            </a:r>
            <a:r>
              <a:rPr lang="en-US" sz="1400" i="1" dirty="0" smtClean="0">
                <a:latin typeface="Arial" charset="0"/>
                <a:ea typeface="ＭＳ Ｐゴシック" pitchFamily="-112" charset="-128"/>
              </a:rPr>
              <a:t>analysis / raw scripts</a:t>
            </a:r>
            <a:endParaRPr lang="en-US" sz="1400" i="1" dirty="0">
              <a:latin typeface="Arial" charset="0"/>
              <a:ea typeface="ＭＳ Ｐゴシック" pitchFamily="-112" charset="-128"/>
            </a:endParaRPr>
          </a:p>
          <a:p>
            <a:pPr lvl="1"/>
            <a:r>
              <a:rPr lang="en-US" sz="1400" i="1" dirty="0">
                <a:latin typeface="Arial" charset="0"/>
                <a:ea typeface="ＭＳ Ｐゴシック" pitchFamily="-112" charset="-128"/>
              </a:rPr>
              <a:t>Downlink engineers must manually scan data summary logs, rely on limited 2D graph displays, and use limited, homegrown tools that are redeveloped for each mission</a:t>
            </a:r>
          </a:p>
          <a:p>
            <a:pPr lvl="1"/>
            <a:r>
              <a:rPr lang="en-US" sz="1400" i="1" dirty="0">
                <a:latin typeface="Arial" charset="0"/>
                <a:ea typeface="ＭＳ Ｐゴシック" pitchFamily="-112" charset="-128"/>
              </a:rPr>
              <a:t>Current process is time consuming and allows hidden problems to slip through</a:t>
            </a:r>
            <a:endParaRPr lang="en-US" sz="1000" dirty="0">
              <a:latin typeface="Arial" charset="0"/>
              <a:ea typeface="ＭＳ Ｐゴシック" pitchFamily="-112" charset="-128"/>
            </a:endParaRPr>
          </a:p>
          <a:p>
            <a:pPr>
              <a:lnSpc>
                <a:spcPct val="140000"/>
              </a:lnSpc>
            </a:pPr>
            <a:r>
              <a:rPr lang="en-US" sz="1800" dirty="0">
                <a:latin typeface="Arial" charset="0"/>
                <a:ea typeface="ＭＳ Ｐゴシック" pitchFamily="-112" charset="-128"/>
              </a:rPr>
              <a:t>Approach to Address This Limitation</a:t>
            </a:r>
          </a:p>
          <a:p>
            <a:pPr lvl="1"/>
            <a:r>
              <a:rPr lang="en-US" sz="1400" i="1" dirty="0">
                <a:latin typeface="Arial" charset="0"/>
                <a:ea typeface="ＭＳ Ｐゴシック" pitchFamily="-112" charset="-128"/>
              </a:rPr>
              <a:t>Apply Machine Learning techniques to quickly separate signal from noise, learn data structure, evaluate data quality, and make data ready for analysis</a:t>
            </a:r>
          </a:p>
          <a:p>
            <a:pPr lvl="1"/>
            <a:r>
              <a:rPr lang="en-US" sz="1400" i="1" dirty="0">
                <a:latin typeface="Arial" charset="0"/>
                <a:ea typeface="ＭＳ Ｐゴシック" pitchFamily="-112" charset="-128"/>
              </a:rPr>
              <a:t>Technology will be developed to handle </a:t>
            </a:r>
            <a:r>
              <a:rPr lang="en-US" sz="1400" i="1" dirty="0" smtClean="0">
                <a:latin typeface="Arial" charset="0"/>
                <a:ea typeface="ＭＳ Ｐゴシック" pitchFamily="-112" charset="-128"/>
              </a:rPr>
              <a:t>common </a:t>
            </a:r>
            <a:r>
              <a:rPr lang="en-US" sz="1400" i="1" dirty="0">
                <a:latin typeface="Arial" charset="0"/>
                <a:ea typeface="ＭＳ Ｐゴシック" pitchFamily="-112" charset="-128"/>
              </a:rPr>
              <a:t>JPL data types thus ensuring multi-mission applicability.</a:t>
            </a:r>
            <a:endParaRPr lang="en-US" sz="1400" dirty="0">
              <a:latin typeface="Arial" charset="0"/>
              <a:ea typeface="ＭＳ Ｐゴシック" pitchFamily="-112" charset="-128"/>
            </a:endParaRPr>
          </a:p>
          <a:p>
            <a:pPr>
              <a:lnSpc>
                <a:spcPct val="140000"/>
              </a:lnSpc>
            </a:pPr>
            <a:r>
              <a:rPr lang="en-US" sz="1800" dirty="0">
                <a:latin typeface="Arial" charset="0"/>
                <a:ea typeface="ＭＳ Ｐゴシック" pitchFamily="-112" charset="-128"/>
              </a:rPr>
              <a:t>Anticipated Performance/Capability Improvement </a:t>
            </a:r>
            <a:r>
              <a:rPr lang="en-US" sz="1800" dirty="0">
                <a:solidFill>
                  <a:srgbClr val="FF0000"/>
                </a:solidFill>
                <a:latin typeface="Arial" charset="0"/>
                <a:ea typeface="ＭＳ Ｐゴシック" pitchFamily="-112" charset="-128"/>
              </a:rPr>
              <a:t>[need to quantify]</a:t>
            </a:r>
          </a:p>
          <a:p>
            <a:pPr lvl="1"/>
            <a:r>
              <a:rPr lang="en-US" sz="1400" i="1" dirty="0">
                <a:latin typeface="Arial" charset="0"/>
                <a:ea typeface="ＭＳ Ｐゴシック" pitchFamily="-112" charset="-128"/>
              </a:rPr>
              <a:t>Significant reduction in data </a:t>
            </a:r>
            <a:r>
              <a:rPr lang="en-US" sz="1400" i="1" dirty="0" smtClean="0">
                <a:latin typeface="Arial" charset="0"/>
                <a:ea typeface="ＭＳ Ｐゴシック" pitchFamily="-112" charset="-128"/>
              </a:rPr>
              <a:t>evaluation </a:t>
            </a:r>
            <a:r>
              <a:rPr lang="en-US" sz="1400" i="1" dirty="0">
                <a:latin typeface="Arial" charset="0"/>
                <a:ea typeface="ＭＳ Ｐゴシック" pitchFamily="-112" charset="-128"/>
              </a:rPr>
              <a:t>time </a:t>
            </a:r>
            <a:r>
              <a:rPr lang="en-US" sz="1400" i="1" dirty="0" smtClean="0">
                <a:latin typeface="Arial" charset="0"/>
                <a:ea typeface="ＭＳ Ｐゴシック" pitchFamily="-112" charset="-128"/>
              </a:rPr>
              <a:t>(x2 speed new/initial data version evaluation)</a:t>
            </a:r>
            <a:endParaRPr lang="en-US" sz="1400" i="1" dirty="0">
              <a:solidFill>
                <a:srgbClr val="FF0000"/>
              </a:solidFill>
              <a:latin typeface="Arial" charset="0"/>
              <a:ea typeface="ＭＳ Ｐゴシック" pitchFamily="-112" charset="-128"/>
            </a:endParaRPr>
          </a:p>
          <a:p>
            <a:pPr lvl="1"/>
            <a:r>
              <a:rPr lang="en-US" sz="1400" i="1" dirty="0">
                <a:latin typeface="Arial" charset="0"/>
                <a:ea typeface="ＭＳ Ｐゴシック" pitchFamily="-112" charset="-128"/>
              </a:rPr>
              <a:t>Lowers overall mission risk by catching important problems earlier</a:t>
            </a:r>
          </a:p>
          <a:p>
            <a:pPr lvl="1"/>
            <a:r>
              <a:rPr lang="en-US" sz="1400" i="1" dirty="0">
                <a:latin typeface="Arial" charset="0"/>
                <a:ea typeface="ＭＳ Ｐゴシック" pitchFamily="-112" charset="-128"/>
              </a:rPr>
              <a:t>Lowers cost and time for later data analysis by 1) providing higher quality data set, 2) finding data correlations and structure early, and 3) identifying outliers as well as related data sets</a:t>
            </a:r>
          </a:p>
        </p:txBody>
      </p:sp>
      <p:sp>
        <p:nvSpPr>
          <p:cNvPr id="4" name="Slide Number Placeholder 3"/>
          <p:cNvSpPr>
            <a:spLocks noGrp="1"/>
          </p:cNvSpPr>
          <p:nvPr>
            <p:ph type="sldNum" sz="quarter" idx="12"/>
          </p:nvPr>
        </p:nvSpPr>
        <p:spPr/>
        <p:txBody>
          <a:bodyPr/>
          <a:lstStyle/>
          <a:p>
            <a:fld id="{190ED817-D62E-314B-AA68-8B0F65EDE8F0}" type="slidenum">
              <a:rPr lang="en-US" smtClean="0"/>
              <a:pPr/>
              <a:t>7</a:t>
            </a:fld>
            <a:endParaRPr lang="en-US" dirty="0"/>
          </a:p>
        </p:txBody>
      </p:sp>
      <p:sp>
        <p:nvSpPr>
          <p:cNvPr id="7" name="Rectangle 6"/>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9" name="Rectangle 35"/>
          <p:cNvSpPr>
            <a:spLocks noChangeArrowheads="1"/>
          </p:cNvSpPr>
          <p:nvPr/>
        </p:nvSpPr>
        <p:spPr bwMode="auto">
          <a:xfrm>
            <a:off x="76200" y="6477000"/>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Entry/Exit Software TRL Assessment</a:t>
            </a:r>
          </a:p>
        </p:txBody>
      </p:sp>
      <p:sp>
        <p:nvSpPr>
          <p:cNvPr id="3" name="Slide Number Placeholder 2"/>
          <p:cNvSpPr>
            <a:spLocks noGrp="1"/>
          </p:cNvSpPr>
          <p:nvPr>
            <p:ph type="sldNum" sz="quarter" idx="12"/>
          </p:nvPr>
        </p:nvSpPr>
        <p:spPr/>
        <p:txBody>
          <a:bodyPr/>
          <a:lstStyle/>
          <a:p>
            <a:fld id="{B314F7EB-4C97-5C4C-A372-B9970469CD04}" type="slidenum">
              <a:rPr lang="en-US" smtClean="0"/>
              <a:pPr/>
              <a:t>8</a:t>
            </a:fld>
            <a:endParaRPr lang="en-US"/>
          </a:p>
        </p:txBody>
      </p:sp>
      <p:sp>
        <p:nvSpPr>
          <p:cNvPr id="5" name="Rectangle 4"/>
          <p:cNvSpPr/>
          <p:nvPr/>
        </p:nvSpPr>
        <p:spPr>
          <a:xfrm>
            <a:off x="76200" y="1335645"/>
            <a:ext cx="5410200" cy="5293755"/>
          </a:xfrm>
          <a:prstGeom prst="rect">
            <a:avLst/>
          </a:prstGeom>
        </p:spPr>
        <p:txBody>
          <a:bodyPr wrap="square">
            <a:spAutoFit/>
          </a:bodyPr>
          <a:lstStyle/>
          <a:p>
            <a:pPr algn="just"/>
            <a:r>
              <a:rPr lang="en-US" sz="900" b="1" dirty="0">
                <a:latin typeface="Arial"/>
                <a:cs typeface="Arial"/>
              </a:rPr>
              <a:t>TRL 1</a:t>
            </a:r>
            <a:r>
              <a:rPr lang="en-US" sz="900" dirty="0">
                <a:latin typeface="Arial"/>
                <a:cs typeface="Arial"/>
              </a:rPr>
              <a:t>   Basic Principles observed and reported.  In particular, regarding software, TRL 1 indicates scientific knowledge generated underpinning basic properties of software architecture and mathematical formulation.</a:t>
            </a:r>
          </a:p>
          <a:p>
            <a:pPr algn="just"/>
            <a:endParaRPr lang="en-US" sz="400" dirty="0">
              <a:latin typeface="Arial"/>
              <a:cs typeface="Arial"/>
            </a:endParaRPr>
          </a:p>
          <a:p>
            <a:pPr algn="just"/>
            <a:r>
              <a:rPr lang="en-US" sz="900" b="1" dirty="0">
                <a:latin typeface="Arial"/>
                <a:cs typeface="Arial"/>
              </a:rPr>
              <a:t>TRL 2 </a:t>
            </a:r>
            <a:r>
              <a:rPr lang="en-US" sz="900" dirty="0">
                <a:latin typeface="Arial"/>
                <a:cs typeface="Arial"/>
              </a:rPr>
              <a:t>  Technology concept and/or application formulated.  In particular, regarding software, TRL 2 is the point at which invention begins, practical application is identified but is speculative, no experimental proof or detailed analysis is available to support the conjecture, and underlying algorithms are clarified and documented.</a:t>
            </a:r>
          </a:p>
          <a:p>
            <a:pPr algn="just"/>
            <a:endParaRPr lang="en-US" sz="400" dirty="0">
              <a:latin typeface="Arial"/>
              <a:cs typeface="Arial"/>
            </a:endParaRPr>
          </a:p>
          <a:p>
            <a:pPr algn="just"/>
            <a:r>
              <a:rPr lang="en-US" sz="900" b="1" dirty="0">
                <a:latin typeface="Arial"/>
                <a:cs typeface="Arial"/>
              </a:rPr>
              <a:t>TRL 3</a:t>
            </a:r>
            <a:r>
              <a:rPr lang="en-US" sz="900" dirty="0">
                <a:latin typeface="Arial"/>
                <a:cs typeface="Arial"/>
              </a:rPr>
              <a:t>   Analytical and experimental critical function and/or characteristic proof-of-concept.  In particular, regarding software, TRL 3 indicates development of limited functionality to validate critical properties and predictions using non-integrated software components.</a:t>
            </a:r>
          </a:p>
          <a:p>
            <a:pPr algn="just"/>
            <a:endParaRPr lang="en-US" sz="400" dirty="0">
              <a:latin typeface="Arial"/>
              <a:cs typeface="Arial"/>
            </a:endParaRPr>
          </a:p>
          <a:p>
            <a:pPr algn="just"/>
            <a:r>
              <a:rPr lang="en-US" sz="900" b="1" dirty="0">
                <a:latin typeface="Arial"/>
                <a:cs typeface="Arial"/>
              </a:rPr>
              <a:t>TRL 4</a:t>
            </a:r>
            <a:r>
              <a:rPr lang="en-US" sz="900" dirty="0">
                <a:latin typeface="Arial"/>
                <a:cs typeface="Arial"/>
              </a:rPr>
              <a:t>   Component and/or breadboard validation in laboratory environment.  In particular, regarding software, TRL 4 indicates key, functionally critical, software components are integrated, and functionally validated, to establish interoperability and begin architecture development.  Relevant Environments and performance in this environment predicted.</a:t>
            </a:r>
          </a:p>
          <a:p>
            <a:pPr algn="just"/>
            <a:endParaRPr lang="en-US" sz="400" dirty="0">
              <a:latin typeface="Arial"/>
              <a:cs typeface="Arial"/>
            </a:endParaRPr>
          </a:p>
          <a:p>
            <a:pPr algn="just"/>
            <a:r>
              <a:rPr lang="en-US" sz="900" b="1" dirty="0">
                <a:latin typeface="Arial"/>
                <a:cs typeface="Arial"/>
              </a:rPr>
              <a:t>TRL 5</a:t>
            </a:r>
            <a:r>
              <a:rPr lang="en-US" sz="900" dirty="0">
                <a:latin typeface="Arial"/>
                <a:cs typeface="Arial"/>
              </a:rPr>
              <a:t>   Component and/or breadboard validation in relevant environment.  In particular, regarding software, TRL 5 indicates End to End Software elements implemented and interfaced with existing systems conforming to target environment, including the target software environment End to End Software System, tested in relevant environment, meets predicted performance; operational environment performance predicted.</a:t>
            </a:r>
          </a:p>
          <a:p>
            <a:pPr algn="just"/>
            <a:endParaRPr lang="en-US" sz="400" dirty="0">
              <a:latin typeface="Arial"/>
              <a:cs typeface="Arial"/>
            </a:endParaRPr>
          </a:p>
          <a:p>
            <a:pPr algn="just"/>
            <a:r>
              <a:rPr lang="en-US" sz="900" b="1" dirty="0">
                <a:latin typeface="Arial"/>
                <a:cs typeface="Arial"/>
              </a:rPr>
              <a:t>TRL 6</a:t>
            </a:r>
            <a:r>
              <a:rPr lang="en-US" sz="900" dirty="0">
                <a:latin typeface="Arial"/>
                <a:cs typeface="Arial"/>
              </a:rPr>
              <a:t>   System/subsystem model or prototype demonstration in a relevant environment (ground or space).  In particular, regarding software, TRL 6 indicates prototype software partially integrated with existing hardware/software systems and demonstrated on full-scale realistic problems.</a:t>
            </a:r>
          </a:p>
          <a:p>
            <a:pPr algn="just"/>
            <a:endParaRPr lang="en-US" sz="400" dirty="0">
              <a:latin typeface="Arial"/>
              <a:cs typeface="Arial"/>
            </a:endParaRPr>
          </a:p>
          <a:p>
            <a:pPr algn="just"/>
            <a:r>
              <a:rPr lang="en-US" sz="900" b="1" dirty="0">
                <a:latin typeface="Arial"/>
                <a:cs typeface="Arial"/>
              </a:rPr>
              <a:t>TRL 7</a:t>
            </a:r>
            <a:r>
              <a:rPr lang="en-US" sz="900" dirty="0">
                <a:latin typeface="Arial"/>
                <a:cs typeface="Arial"/>
              </a:rPr>
              <a:t>   System prototype demonstration in a space environment.  In particular, regarding software, TRL 7 indicates prototype software is fully integrated with operational hardware/software systems demonstrating operational feasibility.</a:t>
            </a:r>
          </a:p>
          <a:p>
            <a:pPr algn="just"/>
            <a:endParaRPr lang="en-US" sz="400" dirty="0">
              <a:latin typeface="Arial"/>
              <a:cs typeface="Arial"/>
            </a:endParaRPr>
          </a:p>
          <a:p>
            <a:pPr algn="just"/>
            <a:r>
              <a:rPr lang="en-US" sz="900" b="1" dirty="0">
                <a:latin typeface="Arial"/>
                <a:cs typeface="Arial"/>
              </a:rPr>
              <a:t>TRL 8</a:t>
            </a:r>
            <a:r>
              <a:rPr lang="en-US" sz="900" dirty="0">
                <a:latin typeface="Arial"/>
                <a:cs typeface="Arial"/>
              </a:rPr>
              <a:t>   Actual system completed and flight qualified through test and demonstration (ground or space).  In particular, regarding software, TRL 8 indicates the final product in its final configuration is successfully demonstrated through test and analysis for its intended operational environment and platform (ground, airborne, or space.)</a:t>
            </a:r>
          </a:p>
          <a:p>
            <a:pPr algn="just"/>
            <a:endParaRPr lang="en-US" sz="400" dirty="0">
              <a:latin typeface="Arial"/>
              <a:cs typeface="Arial"/>
            </a:endParaRPr>
          </a:p>
          <a:p>
            <a:pPr algn="just"/>
            <a:r>
              <a:rPr lang="en-US" sz="900" b="1" dirty="0">
                <a:latin typeface="Arial"/>
                <a:cs typeface="Arial"/>
              </a:rPr>
              <a:t>TRL 9</a:t>
            </a:r>
            <a:r>
              <a:rPr lang="en-US" sz="900" dirty="0">
                <a:latin typeface="Arial"/>
                <a:cs typeface="Arial"/>
              </a:rPr>
              <a:t>   Actual system flight proven through successful mission opportunities.  In particular, regarding software, TRL 9 indicates that the final product is successfully operated in an actual mission.</a:t>
            </a:r>
          </a:p>
        </p:txBody>
      </p:sp>
      <p:sp>
        <p:nvSpPr>
          <p:cNvPr id="6" name="Frame 5"/>
          <p:cNvSpPr/>
          <p:nvPr/>
        </p:nvSpPr>
        <p:spPr bwMode="auto">
          <a:xfrm>
            <a:off x="76200" y="1778000"/>
            <a:ext cx="5537200" cy="673100"/>
          </a:xfrm>
          <a:prstGeom prst="frame">
            <a:avLst>
              <a:gd name="adj1" fmla="val 6548"/>
            </a:avLst>
          </a:prstGeom>
          <a:solidFill>
            <a:srgbClr val="FF0000"/>
          </a:solidFill>
          <a:ln w="9525" cap="flat" cmpd="sng" algn="ctr">
            <a:solidFill>
              <a:schemeClr val="accent2">
                <a:shade val="95000"/>
                <a:satMod val="105000"/>
              </a:schemeClr>
            </a:solidFill>
            <a:prstDash val="solid"/>
            <a:roun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7" name="Rectangle 6"/>
          <p:cNvSpPr/>
          <p:nvPr/>
        </p:nvSpPr>
        <p:spPr>
          <a:xfrm>
            <a:off x="6629400" y="1016000"/>
            <a:ext cx="1539679" cy="369332"/>
          </a:xfrm>
          <a:prstGeom prst="rect">
            <a:avLst/>
          </a:prstGeom>
        </p:spPr>
        <p:txBody>
          <a:bodyPr wrap="none">
            <a:spAutoFit/>
          </a:bodyPr>
          <a:lstStyle/>
          <a:p>
            <a:r>
              <a:rPr lang="en-US" dirty="0"/>
              <a:t> Description</a:t>
            </a:r>
          </a:p>
        </p:txBody>
      </p:sp>
      <p:sp>
        <p:nvSpPr>
          <p:cNvPr id="8" name="Right Arrow 7"/>
          <p:cNvSpPr/>
          <p:nvPr/>
        </p:nvSpPr>
        <p:spPr bwMode="auto">
          <a:xfrm>
            <a:off x="5613400" y="1892300"/>
            <a:ext cx="762000" cy="381000"/>
          </a:xfrm>
          <a:prstGeom prst="rightArrow">
            <a:avLst/>
          </a:prstGeom>
          <a:solidFill>
            <a:srgbClr val="FF0000"/>
          </a:solidFill>
          <a:ln>
            <a:headEnd type="none" w="med" len="med"/>
            <a:tailEnd type="none" w="med" len="med"/>
          </a:ln>
          <a:effectLst>
            <a:outerShdw blurRad="40000" dist="20000" dir="5400000" rotWithShape="0">
              <a:schemeClr val="accent2">
                <a:alpha val="38000"/>
              </a:schemeClr>
            </a:outerShdw>
          </a:effec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1" dirty="0">
                <a:solidFill>
                  <a:schemeClr val="accent2">
                    <a:lumMod val="75000"/>
                  </a:schemeClr>
                </a:solidFill>
              </a:rPr>
              <a:t>START</a:t>
            </a:r>
          </a:p>
        </p:txBody>
      </p:sp>
      <p:sp>
        <p:nvSpPr>
          <p:cNvPr id="9" name="Rectangle 8"/>
          <p:cNvSpPr/>
          <p:nvPr/>
        </p:nvSpPr>
        <p:spPr>
          <a:xfrm>
            <a:off x="1147692" y="1016000"/>
            <a:ext cx="2395608" cy="369332"/>
          </a:xfrm>
          <a:prstGeom prst="rect">
            <a:avLst/>
          </a:prstGeom>
        </p:spPr>
        <p:txBody>
          <a:bodyPr wrap="none">
            <a:spAutoFit/>
          </a:bodyPr>
          <a:lstStyle/>
          <a:p>
            <a:r>
              <a:rPr lang="en-US" dirty="0"/>
              <a:t>Software TRL Levels</a:t>
            </a:r>
          </a:p>
        </p:txBody>
      </p:sp>
      <p:sp>
        <p:nvSpPr>
          <p:cNvPr id="10" name="Frame 9"/>
          <p:cNvSpPr/>
          <p:nvPr/>
        </p:nvSpPr>
        <p:spPr bwMode="auto">
          <a:xfrm>
            <a:off x="88900" y="4244740"/>
            <a:ext cx="5537200" cy="510343"/>
          </a:xfrm>
          <a:prstGeom prst="frame">
            <a:avLst>
              <a:gd name="adj1" fmla="val 6548"/>
            </a:avLst>
          </a:prstGeom>
          <a:solidFill>
            <a:srgbClr val="FF0000"/>
          </a:solidFill>
          <a:ln w="9525" cap="flat" cmpd="sng" algn="ctr">
            <a:solidFill>
              <a:schemeClr val="accent2">
                <a:shade val="95000"/>
                <a:satMod val="105000"/>
              </a:schemeClr>
            </a:solidFill>
            <a:prstDash val="solid"/>
            <a:round/>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1" name="Right Arrow 10"/>
          <p:cNvSpPr/>
          <p:nvPr/>
        </p:nvSpPr>
        <p:spPr bwMode="auto">
          <a:xfrm>
            <a:off x="5613400" y="4309411"/>
            <a:ext cx="762000" cy="381000"/>
          </a:xfrm>
          <a:prstGeom prst="rightArrow">
            <a:avLst/>
          </a:prstGeom>
          <a:solidFill>
            <a:srgbClr val="FF0000"/>
          </a:solidFill>
          <a:ln>
            <a:headEnd type="none" w="med" len="med"/>
            <a:tailEnd type="none" w="med" len="med"/>
          </a:ln>
          <a:effectLst>
            <a:outerShdw blurRad="40000" dist="20000" dir="5400000" rotWithShape="0">
              <a:schemeClr val="accent2">
                <a:alpha val="38000"/>
              </a:schemeClr>
            </a:outerShdw>
          </a:effec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b="1" dirty="0">
                <a:solidFill>
                  <a:schemeClr val="accent2">
                    <a:lumMod val="75000"/>
                  </a:schemeClr>
                </a:solidFill>
              </a:rPr>
              <a:t>END</a:t>
            </a:r>
          </a:p>
        </p:txBody>
      </p:sp>
      <p:sp>
        <p:nvSpPr>
          <p:cNvPr id="12" name="Round Same Side Corner Rectangle 11"/>
          <p:cNvSpPr/>
          <p:nvPr/>
        </p:nvSpPr>
        <p:spPr bwMode="auto">
          <a:xfrm>
            <a:off x="6400800" y="1447800"/>
            <a:ext cx="2438400" cy="1441449"/>
          </a:xfrm>
          <a:prstGeom prst="round2SameRect">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a:t>Machine learning algorithms identified.  Some early evaluation of relevant mission data sets. </a:t>
            </a:r>
            <a:endParaRPr lang="en-US" sz="600" dirty="0"/>
          </a:p>
        </p:txBody>
      </p:sp>
      <p:sp>
        <p:nvSpPr>
          <p:cNvPr id="13" name="Round Same Side Corner Rectangle 12"/>
          <p:cNvSpPr/>
          <p:nvPr/>
        </p:nvSpPr>
        <p:spPr bwMode="auto">
          <a:xfrm rot="10800000">
            <a:off x="6400800" y="3032590"/>
            <a:ext cx="2438400" cy="1932315"/>
          </a:xfrm>
          <a:prstGeom prst="round2SameRect">
            <a:avLst/>
          </a:prstGeom>
          <a:solidFill>
            <a:srgbClr val="FFC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a:p>
            <a:pPr marL="0" marR="0" indent="0" algn="ctr" defTabSz="914400" rtl="0" eaLnBrk="0" fontAlgn="base" latinLnBrk="0" hangingPunct="0">
              <a:lnSpc>
                <a:spcPct val="100000"/>
              </a:lnSpc>
              <a:spcBef>
                <a:spcPct val="0"/>
              </a:spcBef>
              <a:spcAft>
                <a:spcPct val="0"/>
              </a:spcAft>
              <a:buClrTx/>
              <a:buSzTx/>
              <a:buFontTx/>
              <a:buNone/>
              <a:tabLst/>
            </a:pPr>
            <a:endParaRPr lang="en-US" sz="600" dirty="0"/>
          </a:p>
        </p:txBody>
      </p:sp>
      <p:sp>
        <p:nvSpPr>
          <p:cNvPr id="14" name="Rectangle 13"/>
          <p:cNvSpPr/>
          <p:nvPr/>
        </p:nvSpPr>
        <p:spPr>
          <a:xfrm>
            <a:off x="6477000" y="3054350"/>
            <a:ext cx="2362200" cy="1815882"/>
          </a:xfrm>
          <a:prstGeom prst="rect">
            <a:avLst/>
          </a:prstGeom>
        </p:spPr>
        <p:txBody>
          <a:bodyPr wrap="square">
            <a:spAutoFit/>
          </a:bodyPr>
          <a:lstStyle/>
          <a:p>
            <a:pPr eaLnBrk="0" hangingPunct="0"/>
            <a:r>
              <a:rPr lang="en-US" sz="1600" dirty="0"/>
              <a:t>System evaluated on two real mission data sets and working in mission environment.  Overall benefits illustrated and quantified</a:t>
            </a:r>
            <a:r>
              <a:rPr lang="en-US" sz="1600" dirty="0" smtClean="0"/>
              <a:t>.</a:t>
            </a:r>
            <a:endParaRPr lang="en-US" sz="1600" dirty="0"/>
          </a:p>
        </p:txBody>
      </p:sp>
      <p:sp>
        <p:nvSpPr>
          <p:cNvPr id="16" name="Rectangle 15"/>
          <p:cNvSpPr/>
          <p:nvPr/>
        </p:nvSpPr>
        <p:spPr>
          <a:xfrm>
            <a:off x="2540000" y="6553200"/>
            <a:ext cx="4267200" cy="261610"/>
          </a:xfrm>
          <a:prstGeom prst="rect">
            <a:avLst/>
          </a:prstGeom>
        </p:spPr>
        <p:txBody>
          <a:bodyPr wrap="square">
            <a:spAutoFit/>
          </a:bodyPr>
          <a:lstStyle/>
          <a:p>
            <a:pPr algn="ctr">
              <a:defRPr/>
            </a:pPr>
            <a:r>
              <a:rPr lang="en-US" sz="1100" i="1" dirty="0"/>
              <a:t>AMMOS Technology Proposal Review</a:t>
            </a:r>
          </a:p>
        </p:txBody>
      </p:sp>
      <p:sp>
        <p:nvSpPr>
          <p:cNvPr id="18"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800" dirty="0"/>
              <a:t>Data-Driven Explorer </a:t>
            </a:r>
            <a:br>
              <a:rPr lang="en-US" sz="2800" dirty="0"/>
            </a:br>
            <a:r>
              <a:rPr lang="en-US" sz="2800" dirty="0"/>
              <a:t>Infusion into the AMMOS</a:t>
            </a:r>
          </a:p>
        </p:txBody>
      </p:sp>
      <p:sp>
        <p:nvSpPr>
          <p:cNvPr id="3" name="Slide Number Placeholder 2"/>
          <p:cNvSpPr>
            <a:spLocks noGrp="1"/>
          </p:cNvSpPr>
          <p:nvPr>
            <p:ph type="sldNum" sz="quarter" idx="12"/>
          </p:nvPr>
        </p:nvSpPr>
        <p:spPr/>
        <p:txBody>
          <a:bodyPr/>
          <a:lstStyle/>
          <a:p>
            <a:fld id="{B314F7EB-4C97-5C4C-A372-B9970469CD04}" type="slidenum">
              <a:rPr lang="en-US" smtClean="0"/>
              <a:pPr/>
              <a:t>9</a:t>
            </a:fld>
            <a:endParaRPr lang="en-US"/>
          </a:p>
        </p:txBody>
      </p:sp>
      <p:sp>
        <p:nvSpPr>
          <p:cNvPr id="6" name="Content Placeholder 5"/>
          <p:cNvSpPr>
            <a:spLocks noGrp="1"/>
          </p:cNvSpPr>
          <p:nvPr>
            <p:ph idx="1"/>
          </p:nvPr>
        </p:nvSpPr>
        <p:spPr>
          <a:xfrm>
            <a:off x="241300" y="1981200"/>
            <a:ext cx="3810000" cy="923348"/>
          </a:xfrm>
        </p:spPr>
        <p:txBody>
          <a:bodyPr/>
          <a:lstStyle/>
          <a:p>
            <a:pPr marL="0" indent="0">
              <a:spcBef>
                <a:spcPts val="100"/>
              </a:spcBef>
              <a:spcAft>
                <a:spcPts val="100"/>
              </a:spcAft>
              <a:buNone/>
            </a:pPr>
            <a:r>
              <a:rPr lang="en-US" sz="1800" dirty="0"/>
              <a:t>Infusion Plan</a:t>
            </a:r>
          </a:p>
          <a:p>
            <a:pPr>
              <a:spcBef>
                <a:spcPts val="100"/>
              </a:spcBef>
              <a:spcAft>
                <a:spcPts val="100"/>
              </a:spcAft>
            </a:pPr>
            <a:r>
              <a:rPr lang="en-US" sz="1400" dirty="0"/>
              <a:t>Target AMMOS Subsystem(s):</a:t>
            </a:r>
          </a:p>
          <a:p>
            <a:pPr>
              <a:spcBef>
                <a:spcPts val="100"/>
              </a:spcBef>
              <a:spcAft>
                <a:spcPts val="100"/>
              </a:spcAft>
            </a:pPr>
            <a:r>
              <a:rPr lang="en-US" sz="1400" dirty="0"/>
              <a:t>Strategic Plan/Roadmap Reference:</a:t>
            </a:r>
          </a:p>
          <a:p>
            <a:pPr>
              <a:spcBef>
                <a:spcPts val="100"/>
              </a:spcBef>
              <a:spcAft>
                <a:spcPts val="100"/>
              </a:spcAft>
            </a:pPr>
            <a:endParaRPr lang="en-US" sz="1400" dirty="0"/>
          </a:p>
          <a:p>
            <a:pPr>
              <a:spcBef>
                <a:spcPts val="100"/>
              </a:spcBef>
              <a:spcAft>
                <a:spcPts val="100"/>
              </a:spcAft>
            </a:pPr>
            <a:r>
              <a:rPr lang="en-US" sz="1400" dirty="0"/>
              <a:t>Target Infusion Date:</a:t>
            </a:r>
          </a:p>
        </p:txBody>
      </p:sp>
      <p:sp>
        <p:nvSpPr>
          <p:cNvPr id="8" name="Content Placeholder 5"/>
          <p:cNvSpPr txBox="1">
            <a:spLocks/>
          </p:cNvSpPr>
          <p:nvPr/>
        </p:nvSpPr>
        <p:spPr>
          <a:xfrm>
            <a:off x="3619500" y="2294948"/>
            <a:ext cx="5334000" cy="887847"/>
          </a:xfrm>
          <a:prstGeom prst="rect">
            <a:avLst/>
          </a:prstGeom>
        </p:spPr>
        <p:txBody>
          <a:bodyPr/>
          <a:lstStyle/>
          <a:p>
            <a:pPr marL="342900" marR="0" lvl="0" indent="-342900" algn="l" defTabSz="914400" rtl="0" eaLnBrk="0" fontAlgn="base" latinLnBrk="0" hangingPunct="0">
              <a:lnSpc>
                <a:spcPct val="100000"/>
              </a:lnSpc>
              <a:spcBef>
                <a:spcPts val="100"/>
              </a:spcBef>
              <a:spcAft>
                <a:spcPts val="100"/>
              </a:spcAft>
              <a:buClrTx/>
              <a:buSzTx/>
              <a:tabLst/>
              <a:defRPr/>
            </a:pPr>
            <a:r>
              <a:rPr lang="en-US" sz="1400" kern="0" dirty="0">
                <a:latin typeface="+mn-lt"/>
                <a:cs typeface="+mn-cs"/>
              </a:rPr>
              <a:t>Instrument Data Processing</a:t>
            </a:r>
            <a:endParaRPr kumimoji="0" lang="en-US" sz="1400" b="0" i="0" u="none" strike="noStrike" kern="0" cap="none" spc="0" normalizeH="0" baseline="0" noProof="0" dirty="0">
              <a:ln>
                <a:noFill/>
              </a:ln>
              <a:solidFill>
                <a:schemeClr val="tx1"/>
              </a:solidFill>
              <a:effectLst/>
              <a:uLnTx/>
              <a:uFillTx/>
              <a:latin typeface="+mn-lt"/>
              <a:ea typeface="Arial" charset="0"/>
              <a:cs typeface="+mn-cs"/>
            </a:endParaRPr>
          </a:p>
          <a:p>
            <a:pPr marL="342900" lvl="0" indent="-342900" eaLnBrk="0" hangingPunct="0">
              <a:spcBef>
                <a:spcPts val="100"/>
              </a:spcBef>
              <a:spcAft>
                <a:spcPts val="100"/>
              </a:spcAft>
              <a:defRPr/>
            </a:pPr>
            <a:r>
              <a:rPr lang="en-US" sz="1400" kern="0" dirty="0"/>
              <a:t>High performance queries [s/c data] enabling support for faster operational decisions</a:t>
            </a:r>
          </a:p>
          <a:p>
            <a:pPr marL="342900" lvl="0" indent="-342900" eaLnBrk="0" hangingPunct="0">
              <a:spcBef>
                <a:spcPts val="100"/>
              </a:spcBef>
              <a:spcAft>
                <a:spcPts val="100"/>
              </a:spcAft>
              <a:defRPr/>
            </a:pPr>
            <a:r>
              <a:rPr kumimoji="0" lang="en-US" sz="1400" b="0" i="0" u="none" strike="noStrike" kern="0" cap="none" spc="0" normalizeH="0" noProof="0" dirty="0">
                <a:ln>
                  <a:noFill/>
                </a:ln>
                <a:solidFill>
                  <a:schemeClr val="tx1"/>
                </a:solidFill>
                <a:effectLst/>
                <a:uLnTx/>
                <a:uFillTx/>
                <a:latin typeface="+mn-lt"/>
                <a:ea typeface="Arial" charset="0"/>
                <a:cs typeface="+mn-cs"/>
              </a:rPr>
              <a:t>2019/2020</a:t>
            </a:r>
          </a:p>
        </p:txBody>
      </p:sp>
      <p:sp>
        <p:nvSpPr>
          <p:cNvPr id="7" name="Rectangle 6"/>
          <p:cNvSpPr/>
          <p:nvPr/>
        </p:nvSpPr>
        <p:spPr>
          <a:xfrm>
            <a:off x="228600" y="1219200"/>
            <a:ext cx="8610600" cy="646331"/>
          </a:xfrm>
          <a:prstGeom prst="rect">
            <a:avLst/>
          </a:prstGeom>
        </p:spPr>
        <p:txBody>
          <a:bodyPr wrap="square">
            <a:spAutoFit/>
          </a:bodyPr>
          <a:lstStyle/>
          <a:p>
            <a:pPr>
              <a:spcBef>
                <a:spcPts val="100"/>
              </a:spcBef>
              <a:spcAft>
                <a:spcPts val="100"/>
              </a:spcAft>
            </a:pPr>
            <a:r>
              <a:rPr lang="en-US" dirty="0"/>
              <a:t>Benefit to the AMMOS:  Provides data exploration capability that all missions will need and that cements AMMOS as leader in instrument data services</a:t>
            </a:r>
          </a:p>
        </p:txBody>
      </p:sp>
      <p:sp>
        <p:nvSpPr>
          <p:cNvPr id="9" name="Rectangle 8"/>
          <p:cNvSpPr/>
          <p:nvPr/>
        </p:nvSpPr>
        <p:spPr>
          <a:xfrm>
            <a:off x="2540000" y="6520190"/>
            <a:ext cx="4267200" cy="261610"/>
          </a:xfrm>
          <a:prstGeom prst="rect">
            <a:avLst/>
          </a:prstGeom>
        </p:spPr>
        <p:txBody>
          <a:bodyPr wrap="square">
            <a:spAutoFit/>
          </a:bodyPr>
          <a:lstStyle/>
          <a:p>
            <a:pPr algn="ctr">
              <a:defRPr/>
            </a:pPr>
            <a:r>
              <a:rPr lang="en-US" sz="1100" i="1" dirty="0"/>
              <a:t>AMMOS Technology Proposal Review</a:t>
            </a:r>
          </a:p>
        </p:txBody>
      </p:sp>
      <p:sp>
        <p:nvSpPr>
          <p:cNvPr id="10" name="Rectangle 35"/>
          <p:cNvSpPr>
            <a:spLocks noChangeArrowheads="1"/>
          </p:cNvSpPr>
          <p:nvPr/>
        </p:nvSpPr>
        <p:spPr bwMode="auto">
          <a:xfrm>
            <a:off x="76200" y="6461125"/>
            <a:ext cx="2693987" cy="35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595" tIns="25438" rIns="63595" bIns="25438">
            <a:spAutoFit/>
          </a:bodyPr>
          <a:lstStyle/>
          <a:p>
            <a:r>
              <a:rPr lang="en-US" sz="1000" b="1" i="1" dirty="0">
                <a:solidFill>
                  <a:srgbClr val="0509BB"/>
                </a:solidFill>
                <a:latin typeface="Arial" charset="0"/>
                <a:cs typeface="Arial" charset="0"/>
              </a:rPr>
              <a:t>JPL/Caltech PROPRIETARY</a:t>
            </a:r>
          </a:p>
          <a:p>
            <a:r>
              <a:rPr lang="en-US" sz="1000" b="1" i="1" dirty="0">
                <a:solidFill>
                  <a:srgbClr val="0509BB"/>
                </a:solidFill>
                <a:latin typeface="Arial" charset="0"/>
                <a:cs typeface="Arial" charset="0"/>
              </a:rPr>
              <a:t> –Not for Public Release or Redistribution</a:t>
            </a:r>
          </a:p>
        </p:txBody>
      </p:sp>
      <p:sp>
        <p:nvSpPr>
          <p:cNvPr id="5" name="Rectangle 4"/>
          <p:cNvSpPr/>
          <p:nvPr/>
        </p:nvSpPr>
        <p:spPr>
          <a:xfrm>
            <a:off x="241300" y="3718705"/>
            <a:ext cx="8699500" cy="2898229"/>
          </a:xfrm>
          <a:prstGeom prst="rect">
            <a:avLst/>
          </a:prstGeom>
        </p:spPr>
        <p:txBody>
          <a:bodyPr wrap="square">
            <a:spAutoFit/>
          </a:bodyPr>
          <a:lstStyle/>
          <a:p>
            <a:pPr>
              <a:spcBef>
                <a:spcPts val="100"/>
              </a:spcBef>
              <a:spcAft>
                <a:spcPts val="100"/>
              </a:spcAft>
              <a:defRPr/>
            </a:pPr>
            <a:r>
              <a:rPr lang="en-US" sz="1400" dirty="0"/>
              <a:t>Infuse final system into AMMOS catalog as Instrument Data Processing service.  Will pattern infusion on complementary AMMOS services already in catalog for science data display, processing and delivery such as the Science Data Infrastructure Service and the Image Processing </a:t>
            </a:r>
            <a:r>
              <a:rPr lang="en-US" sz="1400" dirty="0" err="1"/>
              <a:t>ToolKit</a:t>
            </a:r>
            <a:r>
              <a:rPr lang="en-US" sz="1400" dirty="0"/>
              <a:t>.</a:t>
            </a:r>
          </a:p>
          <a:p>
            <a:pPr>
              <a:spcBef>
                <a:spcPts val="100"/>
              </a:spcBef>
              <a:spcAft>
                <a:spcPts val="100"/>
              </a:spcAft>
              <a:defRPr/>
            </a:pPr>
            <a:endParaRPr lang="en-US" sz="800" dirty="0"/>
          </a:p>
          <a:p>
            <a:pPr>
              <a:spcBef>
                <a:spcPts val="100"/>
              </a:spcBef>
              <a:spcAft>
                <a:spcPts val="100"/>
              </a:spcAft>
              <a:defRPr/>
            </a:pPr>
            <a:r>
              <a:rPr lang="en-US" sz="1400" dirty="0"/>
              <a:t>Initial target mission customers are OCO-2 and OCO-3 since proposal team already working closely with those missions.  System also targeted at large range of missions including Europa, M2020, NISAR, SWOT, etc.</a:t>
            </a:r>
          </a:p>
          <a:p>
            <a:pPr>
              <a:spcBef>
                <a:spcPts val="100"/>
              </a:spcBef>
              <a:spcAft>
                <a:spcPts val="100"/>
              </a:spcAft>
              <a:defRPr/>
            </a:pPr>
            <a:endParaRPr lang="en-US" sz="800" dirty="0"/>
          </a:p>
          <a:p>
            <a:pPr>
              <a:spcBef>
                <a:spcPts val="100"/>
              </a:spcBef>
              <a:spcAft>
                <a:spcPts val="100"/>
              </a:spcAft>
              <a:defRPr/>
            </a:pPr>
            <a:r>
              <a:rPr lang="en-US" sz="1400" dirty="0"/>
              <a:t>Maps directly to Strategic Roadmap element for “</a:t>
            </a:r>
            <a:r>
              <a:rPr lang="en-US" sz="1400" kern="0" dirty="0"/>
              <a:t>High performance queries [s/c data] enabling support for faster operational decisions.“ Directly addresses AMMOS strategic goals of 1) Reduce mission operations cost and risk, 2) Broaden AMMOS to support future missions (</a:t>
            </a:r>
            <a:r>
              <a:rPr lang="en-US" sz="1400" kern="0" dirty="0" err="1"/>
              <a:t>esp</a:t>
            </a:r>
            <a:r>
              <a:rPr lang="en-US" sz="1400" kern="0" dirty="0"/>
              <a:t> for increase in data volumes and rates), 3) Leverage technological advances in computing.</a:t>
            </a:r>
          </a:p>
          <a:p>
            <a:pPr>
              <a:spcBef>
                <a:spcPts val="100"/>
              </a:spcBef>
              <a:spcAft>
                <a:spcPts val="100"/>
              </a:spcAft>
            </a:pPr>
            <a:endParaRPr lang="en-US" dirty="0"/>
          </a:p>
        </p:txBody>
      </p:sp>
      <p:sp>
        <p:nvSpPr>
          <p:cNvPr id="13" name="TextBox 12"/>
          <p:cNvSpPr txBox="1"/>
          <p:nvPr/>
        </p:nvSpPr>
        <p:spPr>
          <a:xfrm>
            <a:off x="228600" y="3409275"/>
            <a:ext cx="2172390" cy="369332"/>
          </a:xfrm>
          <a:prstGeom prst="rect">
            <a:avLst/>
          </a:prstGeom>
          <a:noFill/>
        </p:spPr>
        <p:txBody>
          <a:bodyPr wrap="none" rtlCol="0">
            <a:spAutoFit/>
          </a:bodyPr>
          <a:lstStyle/>
          <a:p>
            <a:pPr algn="ctr">
              <a:spcAft>
                <a:spcPts val="600"/>
              </a:spcAft>
            </a:pPr>
            <a:r>
              <a:rPr lang="en-US" dirty="0"/>
              <a:t>Infusion Plan Detail</a:t>
            </a:r>
          </a:p>
        </p:txBody>
      </p:sp>
    </p:spTree>
  </p:cSld>
  <p:clrMapOvr>
    <a:masterClrMapping/>
  </p:clrMapOvr>
</p:sld>
</file>

<file path=ppt/theme/theme1.xml><?xml version="1.0" encoding="utf-8"?>
<a:theme xmlns:a="http://schemas.openxmlformats.org/drawingml/2006/main" name="MGSS Theme">
  <a:themeElements>
    <a:clrScheme name="mgss_master_slide_forma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gss_master_slide_forma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000">
            <a:alpha val="50000"/>
          </a:srgbClr>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600"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square" rtlCol="0">
        <a:spAutoFit/>
      </a:bodyPr>
      <a:lstStyle>
        <a:defPPr algn="ctr">
          <a:spcAft>
            <a:spcPts val="600"/>
          </a:spcAft>
          <a:defRPr sz="800" dirty="0" smtClean="0"/>
        </a:defPPr>
      </a:lstStyle>
    </a:txDef>
  </a:objectDefaults>
  <a:extraClrSchemeLst>
    <a:extraClrScheme>
      <a:clrScheme name="mgss_master_slide_forma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gss_master_slide_forma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gss_master_slide_forma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gss_master_slide_forma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gss_master_slide_forma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gss_master_slide_forma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gss_master_slide_forma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gss_master_slide_forma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gss_master_slide_forma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gss_master_slide_forma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gss_master_slide_forma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gss_master_slide_forma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MGSS Theme</Template>
  <TotalTime>5232</TotalTime>
  <Words>1880</Words>
  <Application>Microsoft Macintosh PowerPoint</Application>
  <PresentationFormat>On-screen Show (4:3)</PresentationFormat>
  <Paragraphs>247</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.HelveticaNeueDeskInterface-Regular</vt:lpstr>
      <vt:lpstr>Calibri</vt:lpstr>
      <vt:lpstr>Geneva</vt:lpstr>
      <vt:lpstr>ＭＳ Ｐゴシック</vt:lpstr>
      <vt:lpstr>Univers (WN)</vt:lpstr>
      <vt:lpstr>Wingdings</vt:lpstr>
      <vt:lpstr>Arial</vt:lpstr>
      <vt:lpstr>MGSS Theme</vt:lpstr>
      <vt:lpstr>PowerPoint Presentation</vt:lpstr>
      <vt:lpstr>Data-Driven explorer</vt:lpstr>
      <vt:lpstr>Data-Driven Explorer - 0020</vt:lpstr>
      <vt:lpstr>Technology Overview</vt:lpstr>
      <vt:lpstr>Data-Driven Explorer  Proposal Summary</vt:lpstr>
      <vt:lpstr>Data-Driven Explorer Proposal Summary</vt:lpstr>
      <vt:lpstr>Data-Driven Explorer  Problem Statement</vt:lpstr>
      <vt:lpstr>Data-Driven Explorer  Entry/Exit Software TRL Assessment</vt:lpstr>
      <vt:lpstr>Data-Driven Explorer  Infusion into the AMMOS</vt:lpstr>
      <vt:lpstr>Data-Driven Explorer  Mission Relevance  </vt:lpstr>
      <vt:lpstr>Data-Driven Explorer  Resources</vt:lpstr>
    </vt:vector>
  </TitlesOfParts>
  <Company>Jet Propulsion Laboratory</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Retreat Agenda and Format</dc:title>
  <dc:creator>Jet Propulsion Laboratory</dc:creator>
  <cp:lastModifiedBy>Microsoft Office User</cp:lastModifiedBy>
  <cp:revision>144</cp:revision>
  <dcterms:created xsi:type="dcterms:W3CDTF">2011-01-28T02:04:08Z</dcterms:created>
  <dcterms:modified xsi:type="dcterms:W3CDTF">2017-02-22T01:10:06Z</dcterms:modified>
</cp:coreProperties>
</file>